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Inter SemiBold"/>
      <p:regular r:id="rId29"/>
      <p:bold r:id="rId30"/>
      <p:italic r:id="rId31"/>
      <p:boldItalic r:id="rId32"/>
    </p:embeddedFont>
    <p:embeddedFont>
      <p:font typeface="Inter Light"/>
      <p:regular r:id="rId33"/>
      <p:bold r:id="rId34"/>
      <p:italic r:id="rId35"/>
      <p:boldItalic r:id="rId36"/>
    </p:embeddedFont>
    <p:embeddedFont>
      <p:font typeface="Roboto"/>
      <p:regular r:id="rId37"/>
      <p:bold r:id="rId38"/>
      <p:italic r:id="rId39"/>
      <p:boldItalic r:id="rId40"/>
    </p:embeddedFont>
    <p:embeddedFont>
      <p:font typeface="Proxima Nova"/>
      <p:regular r:id="rId41"/>
      <p:bold r:id="rId42"/>
      <p:italic r:id="rId43"/>
      <p:boldItalic r:id="rId44"/>
    </p:embeddedFont>
    <p:embeddedFont>
      <p:font typeface="Inter"/>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8F13C9-174B-4EB0-9C76-0671554E0F38}">
  <a:tblStyle styleId="{B08F13C9-174B-4EB0-9C76-0671554E0F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ProximaNova-bold.fntdata"/><Relationship Id="rId41" Type="http://schemas.openxmlformats.org/officeDocument/2006/relationships/font" Target="fonts/ProximaNova-regular.fntdata"/><Relationship Id="rId22" Type="http://schemas.openxmlformats.org/officeDocument/2006/relationships/slide" Target="slides/slide16.xml"/><Relationship Id="rId44" Type="http://schemas.openxmlformats.org/officeDocument/2006/relationships/font" Target="fonts/ProximaNova-boldItalic.fntdata"/><Relationship Id="rId21" Type="http://schemas.openxmlformats.org/officeDocument/2006/relationships/slide" Target="slides/slide15.xml"/><Relationship Id="rId43" Type="http://schemas.openxmlformats.org/officeDocument/2006/relationships/font" Target="fonts/ProximaNova-italic.fntdata"/><Relationship Id="rId24" Type="http://schemas.openxmlformats.org/officeDocument/2006/relationships/slide" Target="slides/slide18.xml"/><Relationship Id="rId46" Type="http://schemas.openxmlformats.org/officeDocument/2006/relationships/font" Target="fonts/Inter-bold.fntdata"/><Relationship Id="rId23" Type="http://schemas.openxmlformats.org/officeDocument/2006/relationships/slide" Target="slides/slide17.xml"/><Relationship Id="rId45" Type="http://schemas.openxmlformats.org/officeDocument/2006/relationships/font" Target="fonts/Int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Inter-boldItalic.fntdata"/><Relationship Id="rId25" Type="http://schemas.openxmlformats.org/officeDocument/2006/relationships/slide" Target="slides/slide19.xml"/><Relationship Id="rId47" Type="http://schemas.openxmlformats.org/officeDocument/2006/relationships/font" Target="fonts/Inter-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Inter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SemiBold-italic.fntdata"/><Relationship Id="rId30" Type="http://schemas.openxmlformats.org/officeDocument/2006/relationships/font" Target="fonts/InterSemiBold-bold.fntdata"/><Relationship Id="rId11" Type="http://schemas.openxmlformats.org/officeDocument/2006/relationships/slide" Target="slides/slide5.xml"/><Relationship Id="rId33" Type="http://schemas.openxmlformats.org/officeDocument/2006/relationships/font" Target="fonts/InterLight-regular.fntdata"/><Relationship Id="rId10" Type="http://schemas.openxmlformats.org/officeDocument/2006/relationships/slide" Target="slides/slide4.xml"/><Relationship Id="rId32" Type="http://schemas.openxmlformats.org/officeDocument/2006/relationships/font" Target="fonts/InterSemiBold-boldItalic.fntdata"/><Relationship Id="rId13" Type="http://schemas.openxmlformats.org/officeDocument/2006/relationships/slide" Target="slides/slide7.xml"/><Relationship Id="rId35" Type="http://schemas.openxmlformats.org/officeDocument/2006/relationships/font" Target="fonts/InterLight-italic.fntdata"/><Relationship Id="rId12" Type="http://schemas.openxmlformats.org/officeDocument/2006/relationships/slide" Target="slides/slide6.xml"/><Relationship Id="rId34" Type="http://schemas.openxmlformats.org/officeDocument/2006/relationships/font" Target="fonts/InterLight-bold.fntdata"/><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font" Target="fonts/InterLight-boldItalic.fntdata"/><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9e137fc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9e137fc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 are Jason and Joel for the final project of time series class and we want to forecast domestic stock market using foreign countries </a:t>
            </a:r>
            <a:r>
              <a:rPr lang="en"/>
              <a:t>stock</a:t>
            </a:r>
            <a:r>
              <a:rPr lang="en"/>
              <a:t> indices. </a:t>
            </a:r>
            <a:endParaRPr/>
          </a:p>
          <a:p>
            <a:pPr indent="0" lvl="0" marL="0" rtl="0" algn="l">
              <a:spcBef>
                <a:spcPts val="0"/>
              </a:spcBef>
              <a:spcAft>
                <a:spcPts val="0"/>
              </a:spcAft>
              <a:buNone/>
            </a:pPr>
            <a:r>
              <a:rPr lang="en"/>
              <a:t>We assume that the domestic stock index is highly correlated with foreign countries stock indices due to the </a:t>
            </a:r>
            <a:r>
              <a:rPr lang="en"/>
              <a:t>global corporate governance. </a:t>
            </a:r>
            <a:endParaRPr/>
          </a:p>
          <a:p>
            <a:pPr indent="0" lvl="0" marL="0" rtl="0" algn="l">
              <a:spcBef>
                <a:spcPts val="0"/>
              </a:spcBef>
              <a:spcAft>
                <a:spcPts val="0"/>
              </a:spcAft>
              <a:buNone/>
            </a:pPr>
            <a:r>
              <a:rPr lang="en"/>
              <a:t>Here we want to focus on the KOSPI index from South Korea and NASDAQ index from the United states.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640e6b7c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d640e6b7c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Wondering behavior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d640e6b7c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d640e6b7c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Wondering behavior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fd96194a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fd96194a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want to start with univariate model for nasdaq opening forecasting. After aic5 model selection in TSWGE package, the ARMA 6,4 model is selected for the best AIC value. Here is the longterm forecasting with red solid line whose ASE is 1581. Also short term square root ASE is 225.</a:t>
            </a:r>
            <a:endParaRPr/>
          </a:p>
          <a:p>
            <a:pPr indent="0" lvl="0" marL="0" rtl="0" algn="l">
              <a:spcBef>
                <a:spcPts val="0"/>
              </a:spcBef>
              <a:spcAft>
                <a:spcPts val="0"/>
              </a:spcAft>
              <a:buNone/>
            </a:pPr>
            <a:r>
              <a:rPr lang="en"/>
              <a:t>Jason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fd96194a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1fd96194a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differencing trending term, the arima 115 model is selected to the best BIC value. The Ljung-Box test is rejected with p value less than .05 after differencing trending term and the yearly or quarterly seasonal term can be considered to meet the Ljung-Box test.</a:t>
            </a:r>
            <a:endParaRPr>
              <a:solidFill>
                <a:schemeClr val="dk1"/>
              </a:solidFill>
            </a:endParaRPr>
          </a:p>
          <a:p>
            <a:pPr indent="0" lvl="0" marL="0" rtl="0" algn="l">
              <a:spcBef>
                <a:spcPts val="0"/>
              </a:spcBef>
              <a:spcAft>
                <a:spcPts val="0"/>
              </a:spcAft>
              <a:buNone/>
            </a:pPr>
            <a:r>
              <a:rPr lang="en"/>
              <a:t>Jason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be4e7f4e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be4e7f4e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final univariate model to forecast nasdaq opening data is ARMA 6,4 model and the coefficients are displayed in polynomial and back shift notation.</a:t>
            </a:r>
            <a:endParaRPr/>
          </a:p>
          <a:p>
            <a:pPr indent="0" lvl="0" marL="0" rtl="0" algn="l">
              <a:spcBef>
                <a:spcPts val="0"/>
              </a:spcBef>
              <a:spcAft>
                <a:spcPts val="0"/>
              </a:spcAft>
              <a:buNone/>
            </a:pPr>
            <a:r>
              <a:rPr lang="en"/>
              <a:t>Jason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fd96194a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1fd96194a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d640e6b7c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d640e6b7c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1be4e7f4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1be4e7f4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1fd96194a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1fd96194a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evaluation of model performance to predict nasdaq data, we want to compare the root ASE for the univariate ARMA, VAR and Ensemble model. Here the Ensemble model is out performed in short term </a:t>
            </a:r>
            <a:r>
              <a:rPr lang="en"/>
              <a:t>forecasting.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Jason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1be4e7f4e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1be4e7f4e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long term ASE is higher than short term as expected. </a:t>
            </a:r>
            <a:r>
              <a:rPr lang="en">
                <a:solidFill>
                  <a:schemeClr val="dk1"/>
                </a:solidFill>
              </a:rPr>
              <a:t>Here the best model is Univariate ARMA model who has lowest root ASE and Ensemble, VAR model due to the model complexity and cross correlation between nasdaq and kospi data.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Jason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9e137fc9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9e137fc9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South Korea and United states have been deep ties after world war 2nd in the aspect of democracy, economics and defence for near 80 years. </a:t>
            </a:r>
            <a:endParaRPr/>
          </a:p>
          <a:p>
            <a:pPr indent="0" lvl="0" marL="0" rtl="0" algn="l">
              <a:spcBef>
                <a:spcPts val="0"/>
              </a:spcBef>
              <a:spcAft>
                <a:spcPts val="0"/>
              </a:spcAft>
              <a:buNone/>
            </a:pPr>
            <a:r>
              <a:rPr lang="en"/>
              <a:t>Now we want to see how they cooperates in business using representative stock market indices of KOSPI and NASDAQ.</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Jason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be4e7f4e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be4e7f4e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be4e7f4e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1be4e7f4e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HPC from SMU</a:t>
            </a:r>
            <a:endParaRPr/>
          </a:p>
          <a:p>
            <a:pPr indent="0" lvl="0" marL="0" rtl="0" algn="l">
              <a:spcBef>
                <a:spcPts val="0"/>
              </a:spcBef>
              <a:spcAft>
                <a:spcPts val="0"/>
              </a:spcAft>
              <a:buNone/>
            </a:pPr>
            <a:r>
              <a:rPr lang="en"/>
              <a:t>Univariate model for ARIMA with yearly or quarterly differencing.</a:t>
            </a:r>
            <a:endParaRPr/>
          </a:p>
          <a:p>
            <a:pPr indent="0" lvl="0" marL="0" rtl="0" algn="l">
              <a:spcBef>
                <a:spcPts val="0"/>
              </a:spcBef>
              <a:spcAft>
                <a:spcPts val="0"/>
              </a:spcAft>
              <a:buNone/>
            </a:pPr>
            <a:r>
              <a:rPr lang="en"/>
              <a:t>Lag selection for VAR model. Other countries data included.</a:t>
            </a:r>
            <a:endParaRPr/>
          </a:p>
          <a:p>
            <a:pPr indent="0" lvl="0" marL="0" rtl="0" algn="l">
              <a:spcBef>
                <a:spcPts val="0"/>
              </a:spcBef>
              <a:spcAft>
                <a:spcPts val="0"/>
              </a:spcAft>
              <a:buNone/>
            </a:pPr>
            <a:r>
              <a:rPr lang="en"/>
              <a:t>MLP model: Pytorch more scaleable from Professor Nikos Kourentzes at university of Skovde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Jason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be4e7f4e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be4e7f4e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Multivariate models in the kaggle search tswge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9e137fc9c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19e137fc9c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want to introduce trading terms for securities as stocks, NASDAQ and KOSPI.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Jason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640e6b7c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d640e6b7c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other country’s stock market indices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Jason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9e137fc9c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9e137fc9c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contents for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Jason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d640e6b7c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d640e6b7c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use 33 world wide stock market indices data from kaggle and it contains date, high, low etc. We will forecast longterm(1 year) and short term (30 days) prediction out of 6 years stock market data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640e6b7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640e6b7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check the data quality to see how much NA values in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Joel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640e6b7c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d640e6b7c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rolling mean imputing to fill up the NA values after removing columns with NA&gt;12%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1fd96194a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1fd96194a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select IXIC and KS11 for our interests and see how they correlated. Also we want to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Joel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github.com/jlaskow" TargetMode="External"/><Relationship Id="rId4" Type="http://schemas.openxmlformats.org/officeDocument/2006/relationships/hyperlink" Target="https://github.com/gwoncha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www.kaggle.com/datasets/mukhazarahmad/worldwide-stock-market-indices-data" TargetMode="Externa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173475" y="594825"/>
            <a:ext cx="47826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3100"/>
              <a:t>Assessing </a:t>
            </a:r>
            <a:r>
              <a:rPr i="1" lang="en" sz="3100"/>
              <a:t>Time-Series Relationships Between South Korean KOSPI and U.S. NASDAQ </a:t>
            </a:r>
            <a:endParaRPr i="1" sz="3100"/>
          </a:p>
        </p:txBody>
      </p:sp>
      <p:sp>
        <p:nvSpPr>
          <p:cNvPr id="340" name="Google Shape;340;p41"/>
          <p:cNvSpPr txBox="1"/>
          <p:nvPr>
            <p:ph idx="2" type="title"/>
          </p:nvPr>
        </p:nvSpPr>
        <p:spPr>
          <a:xfrm>
            <a:off x="420875" y="3318663"/>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Yoon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Joel Laskow</a:t>
            </a:r>
            <a:endParaRPr/>
          </a:p>
        </p:txBody>
      </p:sp>
      <p:pic>
        <p:nvPicPr>
          <p:cNvPr id="341" name="Google Shape;341;p41"/>
          <p:cNvPicPr preferRelativeResize="0"/>
          <p:nvPr/>
        </p:nvPicPr>
        <p:blipFill rotWithShape="1">
          <a:blip r:embed="rId3">
            <a:alphaModFix/>
          </a:blip>
          <a:srcRect b="3964" l="20617" r="19326" t="3631"/>
          <a:stretch/>
        </p:blipFill>
        <p:spPr>
          <a:xfrm>
            <a:off x="5033175" y="594825"/>
            <a:ext cx="3721249" cy="3733499"/>
          </a:xfrm>
          <a:prstGeom prst="rect">
            <a:avLst/>
          </a:prstGeom>
          <a:noFill/>
          <a:ln>
            <a:noFill/>
          </a:ln>
        </p:spPr>
      </p:pic>
      <p:sp>
        <p:nvSpPr>
          <p:cNvPr id="342" name="Google Shape;342;p41"/>
          <p:cNvSpPr txBox="1"/>
          <p:nvPr/>
        </p:nvSpPr>
        <p:spPr>
          <a:xfrm>
            <a:off x="5094425" y="4459975"/>
            <a:ext cx="3660000" cy="2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1"/>
                </a:solidFill>
                <a:latin typeface="Inter"/>
                <a:ea typeface="Inter"/>
                <a:cs typeface="Inter"/>
                <a:sym typeface="Inter"/>
              </a:rPr>
              <a:t>https://www.washingtontimes.com/news/2022/jul/6/us-south-korea-relations-and-a-strategy-for-the-in/</a:t>
            </a:r>
            <a:endParaRPr sz="800">
              <a:solidFill>
                <a:schemeClr val="accent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18" name="Shape 418"/>
        <p:cNvGrpSpPr/>
        <p:nvPr/>
      </p:nvGrpSpPr>
      <p:grpSpPr>
        <a:xfrm>
          <a:off x="0" y="0"/>
          <a:ext cx="0" cy="0"/>
          <a:chOff x="0" y="0"/>
          <a:chExt cx="0" cy="0"/>
        </a:xfrm>
      </p:grpSpPr>
      <p:sp>
        <p:nvSpPr>
          <p:cNvPr id="419" name="Google Shape;419;p50"/>
          <p:cNvSpPr txBox="1"/>
          <p:nvPr/>
        </p:nvSpPr>
        <p:spPr>
          <a:xfrm>
            <a:off x="185250" y="-152400"/>
            <a:ext cx="87735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Non-Stationary Opening Behavior</a:t>
            </a:r>
            <a:endParaRPr b="1" i="1" sz="3700" u="sng">
              <a:solidFill>
                <a:schemeClr val="accent4"/>
              </a:solidFill>
            </a:endParaRPr>
          </a:p>
        </p:txBody>
      </p:sp>
      <p:pic>
        <p:nvPicPr>
          <p:cNvPr id="420" name="Google Shape;420;p50"/>
          <p:cNvPicPr preferRelativeResize="0"/>
          <p:nvPr/>
        </p:nvPicPr>
        <p:blipFill>
          <a:blip r:embed="rId3">
            <a:alphaModFix/>
          </a:blip>
          <a:stretch>
            <a:fillRect/>
          </a:stretch>
        </p:blipFill>
        <p:spPr>
          <a:xfrm>
            <a:off x="-76200" y="1015325"/>
            <a:ext cx="4572000" cy="2746194"/>
          </a:xfrm>
          <a:prstGeom prst="rect">
            <a:avLst/>
          </a:prstGeom>
          <a:noFill/>
          <a:ln>
            <a:noFill/>
          </a:ln>
        </p:spPr>
      </p:pic>
      <p:pic>
        <p:nvPicPr>
          <p:cNvPr id="421" name="Google Shape;421;p50"/>
          <p:cNvPicPr preferRelativeResize="0"/>
          <p:nvPr/>
        </p:nvPicPr>
        <p:blipFill>
          <a:blip r:embed="rId4">
            <a:alphaModFix/>
          </a:blip>
          <a:stretch>
            <a:fillRect/>
          </a:stretch>
        </p:blipFill>
        <p:spPr>
          <a:xfrm>
            <a:off x="4648200" y="1015325"/>
            <a:ext cx="4572000" cy="2738706"/>
          </a:xfrm>
          <a:prstGeom prst="rect">
            <a:avLst/>
          </a:prstGeom>
          <a:noFill/>
          <a:ln>
            <a:noFill/>
          </a:ln>
        </p:spPr>
      </p:pic>
      <p:sp>
        <p:nvSpPr>
          <p:cNvPr id="422" name="Google Shape;422;p50"/>
          <p:cNvSpPr txBox="1"/>
          <p:nvPr/>
        </p:nvSpPr>
        <p:spPr>
          <a:xfrm>
            <a:off x="110875" y="3903050"/>
            <a:ext cx="43848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latin typeface="Inter"/>
                <a:ea typeface="Inter"/>
                <a:cs typeface="Inter"/>
                <a:sym typeface="Inter"/>
              </a:rPr>
              <a:t>KS11 (Open)</a:t>
            </a:r>
            <a:endParaRPr b="1" sz="2100">
              <a:solidFill>
                <a:schemeClr val="accent1"/>
              </a:solidFill>
              <a:latin typeface="Inter"/>
              <a:ea typeface="Inter"/>
              <a:cs typeface="Inter"/>
              <a:sym typeface="Inter"/>
            </a:endParaRPr>
          </a:p>
        </p:txBody>
      </p:sp>
      <p:sp>
        <p:nvSpPr>
          <p:cNvPr id="423" name="Google Shape;423;p50"/>
          <p:cNvSpPr txBox="1"/>
          <p:nvPr/>
        </p:nvSpPr>
        <p:spPr>
          <a:xfrm>
            <a:off x="4741800" y="3903050"/>
            <a:ext cx="43848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latin typeface="Inter"/>
                <a:ea typeface="Inter"/>
                <a:cs typeface="Inter"/>
                <a:sym typeface="Inter"/>
              </a:rPr>
              <a:t>IXIC</a:t>
            </a:r>
            <a:r>
              <a:rPr b="1" lang="en" sz="2100">
                <a:solidFill>
                  <a:schemeClr val="accent1"/>
                </a:solidFill>
                <a:latin typeface="Inter"/>
                <a:ea typeface="Inter"/>
                <a:cs typeface="Inter"/>
                <a:sym typeface="Inter"/>
              </a:rPr>
              <a:t> (Open)</a:t>
            </a:r>
            <a:endParaRPr b="1" sz="2100">
              <a:solidFill>
                <a:schemeClr val="accen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7" name="Shape 427"/>
        <p:cNvGrpSpPr/>
        <p:nvPr/>
      </p:nvGrpSpPr>
      <p:grpSpPr>
        <a:xfrm>
          <a:off x="0" y="0"/>
          <a:ext cx="0" cy="0"/>
          <a:chOff x="0" y="0"/>
          <a:chExt cx="0" cy="0"/>
        </a:xfrm>
      </p:grpSpPr>
      <p:sp>
        <p:nvSpPr>
          <p:cNvPr id="428" name="Google Shape;428;p51"/>
          <p:cNvSpPr txBox="1"/>
          <p:nvPr/>
        </p:nvSpPr>
        <p:spPr>
          <a:xfrm>
            <a:off x="185250" y="-152400"/>
            <a:ext cx="87735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Non-Stationary Volume Behavior</a:t>
            </a:r>
            <a:endParaRPr b="1" i="1" sz="3700" u="sng">
              <a:solidFill>
                <a:schemeClr val="accent4"/>
              </a:solidFill>
            </a:endParaRPr>
          </a:p>
        </p:txBody>
      </p:sp>
      <p:sp>
        <p:nvSpPr>
          <p:cNvPr id="429" name="Google Shape;429;p51"/>
          <p:cNvSpPr txBox="1"/>
          <p:nvPr/>
        </p:nvSpPr>
        <p:spPr>
          <a:xfrm>
            <a:off x="93600" y="3903050"/>
            <a:ext cx="43848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latin typeface="Inter"/>
                <a:ea typeface="Inter"/>
                <a:cs typeface="Inter"/>
                <a:sym typeface="Inter"/>
              </a:rPr>
              <a:t>KS11 (Volume)</a:t>
            </a:r>
            <a:endParaRPr b="1" sz="2100">
              <a:solidFill>
                <a:schemeClr val="accent1"/>
              </a:solidFill>
              <a:latin typeface="Inter"/>
              <a:ea typeface="Inter"/>
              <a:cs typeface="Inter"/>
              <a:sym typeface="Inter"/>
            </a:endParaRPr>
          </a:p>
        </p:txBody>
      </p:sp>
      <p:sp>
        <p:nvSpPr>
          <p:cNvPr id="430" name="Google Shape;430;p51"/>
          <p:cNvSpPr txBox="1"/>
          <p:nvPr/>
        </p:nvSpPr>
        <p:spPr>
          <a:xfrm>
            <a:off x="4741800" y="3903050"/>
            <a:ext cx="43848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latin typeface="Inter"/>
                <a:ea typeface="Inter"/>
                <a:cs typeface="Inter"/>
                <a:sym typeface="Inter"/>
              </a:rPr>
              <a:t>IXIC (Volume)</a:t>
            </a:r>
            <a:endParaRPr b="1" sz="2100">
              <a:solidFill>
                <a:schemeClr val="accent1"/>
              </a:solidFill>
              <a:latin typeface="Inter"/>
              <a:ea typeface="Inter"/>
              <a:cs typeface="Inter"/>
              <a:sym typeface="Inter"/>
            </a:endParaRPr>
          </a:p>
        </p:txBody>
      </p:sp>
      <p:pic>
        <p:nvPicPr>
          <p:cNvPr id="431" name="Google Shape;431;p51"/>
          <p:cNvPicPr preferRelativeResize="0"/>
          <p:nvPr/>
        </p:nvPicPr>
        <p:blipFill>
          <a:blip r:embed="rId3">
            <a:alphaModFix/>
          </a:blip>
          <a:stretch>
            <a:fillRect/>
          </a:stretch>
        </p:blipFill>
        <p:spPr>
          <a:xfrm>
            <a:off x="93600" y="1196863"/>
            <a:ext cx="4384800" cy="2633733"/>
          </a:xfrm>
          <a:prstGeom prst="rect">
            <a:avLst/>
          </a:prstGeom>
          <a:noFill/>
          <a:ln>
            <a:noFill/>
          </a:ln>
        </p:spPr>
      </p:pic>
      <p:pic>
        <p:nvPicPr>
          <p:cNvPr id="432" name="Google Shape;432;p51"/>
          <p:cNvPicPr preferRelativeResize="0"/>
          <p:nvPr/>
        </p:nvPicPr>
        <p:blipFill>
          <a:blip r:embed="rId4">
            <a:alphaModFix/>
          </a:blip>
          <a:stretch>
            <a:fillRect/>
          </a:stretch>
        </p:blipFill>
        <p:spPr>
          <a:xfrm>
            <a:off x="4741813" y="1196863"/>
            <a:ext cx="4384787" cy="263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36" name="Shape 436"/>
        <p:cNvGrpSpPr/>
        <p:nvPr/>
      </p:nvGrpSpPr>
      <p:grpSpPr>
        <a:xfrm>
          <a:off x="0" y="0"/>
          <a:ext cx="0" cy="0"/>
          <a:chOff x="0" y="0"/>
          <a:chExt cx="0" cy="0"/>
        </a:xfrm>
      </p:grpSpPr>
      <p:sp>
        <p:nvSpPr>
          <p:cNvPr id="437" name="Google Shape;437;p52"/>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Univariate Models</a:t>
            </a:r>
            <a:endParaRPr b="1" i="1" sz="3700" u="sng">
              <a:solidFill>
                <a:schemeClr val="accent4"/>
              </a:solidFill>
            </a:endParaRPr>
          </a:p>
        </p:txBody>
      </p:sp>
      <p:sp>
        <p:nvSpPr>
          <p:cNvPr id="438" name="Google Shape;438;p52"/>
          <p:cNvSpPr txBox="1"/>
          <p:nvPr/>
        </p:nvSpPr>
        <p:spPr>
          <a:xfrm>
            <a:off x="-22050" y="1181625"/>
            <a:ext cx="8273700" cy="3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accent1"/>
                </a:solidFill>
              </a:rPr>
              <a:t>ARMA(6,4):</a:t>
            </a:r>
            <a:endParaRPr b="1" sz="2700">
              <a:solidFill>
                <a:schemeClr val="accent1"/>
              </a:solidFill>
            </a:endParaRPr>
          </a:p>
        </p:txBody>
      </p:sp>
      <p:sp>
        <p:nvSpPr>
          <p:cNvPr id="439" name="Google Shape;439;p52"/>
          <p:cNvSpPr txBox="1"/>
          <p:nvPr/>
        </p:nvSpPr>
        <p:spPr>
          <a:xfrm>
            <a:off x="5611750" y="3116700"/>
            <a:ext cx="3532200" cy="21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Inter"/>
                <a:ea typeface="Inter"/>
                <a:cs typeface="Inter"/>
                <a:sym typeface="Inter"/>
              </a:rPr>
              <a:t>Residual Tests:</a:t>
            </a:r>
            <a:endParaRPr sz="1100">
              <a:solidFill>
                <a:schemeClr val="accent1"/>
              </a:solidFill>
              <a:latin typeface="Inter"/>
              <a:ea typeface="Inter"/>
              <a:cs typeface="Inter"/>
              <a:sym typeface="Inter"/>
            </a:endParaRPr>
          </a:p>
          <a:p>
            <a:pPr indent="-298450" lvl="0" marL="457200" rtl="0" algn="l">
              <a:spcBef>
                <a:spcPts val="0"/>
              </a:spcBef>
              <a:spcAft>
                <a:spcPts val="0"/>
              </a:spcAft>
              <a:buClr>
                <a:schemeClr val="accent1"/>
              </a:buClr>
              <a:buSzPts val="1100"/>
              <a:buFont typeface="Inter"/>
              <a:buChar char="-"/>
            </a:pPr>
            <a:r>
              <a:rPr lang="en" sz="1100">
                <a:solidFill>
                  <a:schemeClr val="accent1"/>
                </a:solidFill>
                <a:latin typeface="Inter"/>
                <a:ea typeface="Inter"/>
                <a:cs typeface="Inter"/>
                <a:sym typeface="Inter"/>
              </a:rPr>
              <a:t>Visual:</a:t>
            </a:r>
            <a:endParaRPr sz="1100">
              <a:solidFill>
                <a:schemeClr val="accent1"/>
              </a:solidFill>
              <a:latin typeface="Inter"/>
              <a:ea typeface="Inter"/>
              <a:cs typeface="Inter"/>
              <a:sym typeface="Inter"/>
            </a:endParaRPr>
          </a:p>
          <a:p>
            <a:pPr indent="-298450" lvl="1" marL="914400" rtl="0" algn="l">
              <a:spcBef>
                <a:spcPts val="0"/>
              </a:spcBef>
              <a:spcAft>
                <a:spcPts val="0"/>
              </a:spcAft>
              <a:buClr>
                <a:schemeClr val="accent1"/>
              </a:buClr>
              <a:buSzPts val="1100"/>
              <a:buFont typeface="Inter"/>
              <a:buChar char="-"/>
            </a:pPr>
            <a:r>
              <a:rPr lang="en" sz="1100">
                <a:solidFill>
                  <a:schemeClr val="accent1"/>
                </a:solidFill>
                <a:latin typeface="Inter"/>
                <a:ea typeface="Inter"/>
                <a:cs typeface="Inter"/>
                <a:sym typeface="Inter"/>
              </a:rPr>
              <a:t>Some evidence of signal left over</a:t>
            </a:r>
            <a:endParaRPr sz="1100">
              <a:solidFill>
                <a:schemeClr val="accent1"/>
              </a:solidFill>
              <a:latin typeface="Inter"/>
              <a:ea typeface="Inter"/>
              <a:cs typeface="Inter"/>
              <a:sym typeface="Inter"/>
            </a:endParaRPr>
          </a:p>
          <a:p>
            <a:pPr indent="-298450" lvl="0" marL="457200" rtl="0" algn="l">
              <a:spcBef>
                <a:spcPts val="0"/>
              </a:spcBef>
              <a:spcAft>
                <a:spcPts val="0"/>
              </a:spcAft>
              <a:buClr>
                <a:schemeClr val="accent1"/>
              </a:buClr>
              <a:buSzPts val="1100"/>
              <a:buFont typeface="Inter"/>
              <a:buChar char="-"/>
            </a:pPr>
            <a:r>
              <a:rPr lang="en" sz="1100">
                <a:solidFill>
                  <a:schemeClr val="accent1"/>
                </a:solidFill>
                <a:latin typeface="Inter"/>
                <a:ea typeface="Inter"/>
                <a:cs typeface="Inter"/>
                <a:sym typeface="Inter"/>
              </a:rPr>
              <a:t>Ljung-Box:</a:t>
            </a:r>
            <a:endParaRPr sz="1100">
              <a:solidFill>
                <a:schemeClr val="accent1"/>
              </a:solidFill>
              <a:latin typeface="Inter"/>
              <a:ea typeface="Inter"/>
              <a:cs typeface="Inter"/>
              <a:sym typeface="Inter"/>
            </a:endParaRPr>
          </a:p>
          <a:p>
            <a:pPr indent="-298450" lvl="1" marL="914400" rtl="0" algn="l">
              <a:spcBef>
                <a:spcPts val="0"/>
              </a:spcBef>
              <a:spcAft>
                <a:spcPts val="0"/>
              </a:spcAft>
              <a:buClr>
                <a:schemeClr val="accent1"/>
              </a:buClr>
              <a:buSzPts val="1100"/>
              <a:buFont typeface="Inter"/>
              <a:buChar char="-"/>
            </a:pPr>
            <a:r>
              <a:rPr lang="en" sz="1100">
                <a:solidFill>
                  <a:schemeClr val="accent1"/>
                </a:solidFill>
                <a:latin typeface="Inter"/>
                <a:ea typeface="Inter"/>
                <a:cs typeface="Inter"/>
                <a:sym typeface="Inter"/>
              </a:rPr>
              <a:t>K=24: </a:t>
            </a:r>
            <a:endParaRPr sz="1100">
              <a:solidFill>
                <a:schemeClr val="accent1"/>
              </a:solidFill>
              <a:latin typeface="Inter"/>
              <a:ea typeface="Inter"/>
              <a:cs typeface="Inter"/>
              <a:sym typeface="Inter"/>
            </a:endParaRPr>
          </a:p>
          <a:p>
            <a:pPr indent="-298450" lvl="2" marL="1371600" rtl="0" algn="l">
              <a:spcBef>
                <a:spcPts val="0"/>
              </a:spcBef>
              <a:spcAft>
                <a:spcPts val="0"/>
              </a:spcAft>
              <a:buClr>
                <a:schemeClr val="accent1"/>
              </a:buClr>
              <a:buSzPts val="1100"/>
              <a:buFont typeface="Inter"/>
              <a:buChar char="-"/>
            </a:pPr>
            <a:r>
              <a:rPr lang="en" sz="1100">
                <a:solidFill>
                  <a:schemeClr val="accent1"/>
                </a:solidFill>
                <a:latin typeface="Inter"/>
                <a:ea typeface="Inter"/>
                <a:cs typeface="Inter"/>
                <a:sym typeface="Inter"/>
              </a:rPr>
              <a:t>Pval = 0.000131291</a:t>
            </a:r>
            <a:endParaRPr sz="1100">
              <a:solidFill>
                <a:schemeClr val="accent1"/>
              </a:solidFill>
              <a:latin typeface="Inter"/>
              <a:ea typeface="Inter"/>
              <a:cs typeface="Inter"/>
              <a:sym typeface="Inter"/>
            </a:endParaRPr>
          </a:p>
          <a:p>
            <a:pPr indent="-298450" lvl="1" marL="914400" rtl="0" algn="l">
              <a:spcBef>
                <a:spcPts val="0"/>
              </a:spcBef>
              <a:spcAft>
                <a:spcPts val="0"/>
              </a:spcAft>
              <a:buClr>
                <a:schemeClr val="accent1"/>
              </a:buClr>
              <a:buSzPts val="1100"/>
              <a:buFont typeface="Inter"/>
              <a:buChar char="-"/>
            </a:pPr>
            <a:r>
              <a:rPr lang="en" sz="1100">
                <a:solidFill>
                  <a:schemeClr val="accent1"/>
                </a:solidFill>
                <a:latin typeface="Inter"/>
                <a:ea typeface="Inter"/>
                <a:cs typeface="Inter"/>
                <a:sym typeface="Inter"/>
              </a:rPr>
              <a:t>K=48</a:t>
            </a:r>
            <a:endParaRPr sz="1100">
              <a:solidFill>
                <a:schemeClr val="accent1"/>
              </a:solidFill>
              <a:latin typeface="Inter"/>
              <a:ea typeface="Inter"/>
              <a:cs typeface="Inter"/>
              <a:sym typeface="Inter"/>
            </a:endParaRPr>
          </a:p>
          <a:p>
            <a:pPr indent="-298450" lvl="2" marL="1371600" rtl="0" algn="l">
              <a:spcBef>
                <a:spcPts val="0"/>
              </a:spcBef>
              <a:spcAft>
                <a:spcPts val="0"/>
              </a:spcAft>
              <a:buClr>
                <a:schemeClr val="accent1"/>
              </a:buClr>
              <a:buSzPts val="1100"/>
              <a:buFont typeface="Inter"/>
              <a:buChar char="-"/>
            </a:pPr>
            <a:r>
              <a:rPr lang="en" sz="1100">
                <a:solidFill>
                  <a:schemeClr val="accent1"/>
                </a:solidFill>
                <a:latin typeface="Inter"/>
                <a:ea typeface="Inter"/>
                <a:cs typeface="Inter"/>
                <a:sym typeface="Inter"/>
              </a:rPr>
              <a:t>Pval: 1.50379E-8</a:t>
            </a:r>
            <a:endParaRPr sz="1100">
              <a:solidFill>
                <a:schemeClr val="accent1"/>
              </a:solidFill>
              <a:latin typeface="Inter"/>
              <a:ea typeface="Inter"/>
              <a:cs typeface="Inter"/>
              <a:sym typeface="Inter"/>
            </a:endParaRPr>
          </a:p>
          <a:p>
            <a:pPr indent="0" lvl="0" marL="0" rtl="0" algn="l">
              <a:spcBef>
                <a:spcPts val="0"/>
              </a:spcBef>
              <a:spcAft>
                <a:spcPts val="0"/>
              </a:spcAft>
              <a:buNone/>
            </a:pPr>
            <a:r>
              <a:t/>
            </a:r>
            <a:endParaRPr sz="1100">
              <a:solidFill>
                <a:schemeClr val="accent1"/>
              </a:solidFill>
              <a:latin typeface="Inter"/>
              <a:ea typeface="Inter"/>
              <a:cs typeface="Inter"/>
              <a:sym typeface="Inter"/>
            </a:endParaRPr>
          </a:p>
          <a:p>
            <a:pPr indent="0" lvl="0" marL="0" rtl="0" algn="ctr">
              <a:spcBef>
                <a:spcPts val="0"/>
              </a:spcBef>
              <a:spcAft>
                <a:spcPts val="0"/>
              </a:spcAft>
              <a:buNone/>
            </a:pPr>
            <a:r>
              <a:rPr b="1" i="1" lang="en" sz="1100">
                <a:solidFill>
                  <a:srgbClr val="FFFF00"/>
                </a:solidFill>
                <a:latin typeface="Inter"/>
                <a:ea typeface="Inter"/>
                <a:cs typeface="Inter"/>
                <a:sym typeface="Inter"/>
              </a:rPr>
              <a:t> It might be possible to build a univariate model that captures a better signal.</a:t>
            </a:r>
            <a:endParaRPr b="1" i="1" sz="1100">
              <a:solidFill>
                <a:srgbClr val="FFFF00"/>
              </a:solidFill>
              <a:latin typeface="Inter"/>
              <a:ea typeface="Inter"/>
              <a:cs typeface="Inter"/>
              <a:sym typeface="Inter"/>
            </a:endParaRPr>
          </a:p>
          <a:p>
            <a:pPr indent="0" lvl="0" marL="457200" rtl="0" algn="l">
              <a:spcBef>
                <a:spcPts val="0"/>
              </a:spcBef>
              <a:spcAft>
                <a:spcPts val="0"/>
              </a:spcAft>
              <a:buNone/>
            </a:pPr>
            <a:r>
              <a:t/>
            </a:r>
            <a:endParaRPr sz="1100">
              <a:solidFill>
                <a:schemeClr val="accent1"/>
              </a:solidFill>
              <a:latin typeface="Inter"/>
              <a:ea typeface="Inter"/>
              <a:cs typeface="Inter"/>
              <a:sym typeface="Inter"/>
            </a:endParaRPr>
          </a:p>
          <a:p>
            <a:pPr indent="0" lvl="0" marL="0" rtl="0" algn="l">
              <a:spcBef>
                <a:spcPts val="0"/>
              </a:spcBef>
              <a:spcAft>
                <a:spcPts val="0"/>
              </a:spcAft>
              <a:buNone/>
            </a:pPr>
            <a:r>
              <a:t/>
            </a:r>
            <a:endParaRPr sz="1100">
              <a:solidFill>
                <a:schemeClr val="accent1"/>
              </a:solidFill>
              <a:latin typeface="Inter"/>
              <a:ea typeface="Inter"/>
              <a:cs typeface="Inter"/>
              <a:sym typeface="Inter"/>
            </a:endParaRPr>
          </a:p>
          <a:p>
            <a:pPr indent="0" lvl="0" marL="0" rtl="0" algn="l">
              <a:spcBef>
                <a:spcPts val="0"/>
              </a:spcBef>
              <a:spcAft>
                <a:spcPts val="0"/>
              </a:spcAft>
              <a:buNone/>
            </a:pPr>
            <a:r>
              <a:t/>
            </a:r>
            <a:endParaRPr sz="8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00">
              <a:solidFill>
                <a:schemeClr val="accent1"/>
              </a:solidFill>
              <a:latin typeface="Inter"/>
              <a:ea typeface="Inter"/>
              <a:cs typeface="Inter"/>
              <a:sym typeface="Inter"/>
            </a:endParaRPr>
          </a:p>
          <a:p>
            <a:pPr indent="0" lvl="0" marL="0" rtl="0" algn="l">
              <a:spcBef>
                <a:spcPts val="0"/>
              </a:spcBef>
              <a:spcAft>
                <a:spcPts val="0"/>
              </a:spcAft>
              <a:buNone/>
            </a:pPr>
            <a:r>
              <a:t/>
            </a:r>
            <a:endParaRPr sz="1100">
              <a:solidFill>
                <a:schemeClr val="accent1"/>
              </a:solidFill>
              <a:latin typeface="Inter"/>
              <a:ea typeface="Inter"/>
              <a:cs typeface="Inter"/>
              <a:sym typeface="Inter"/>
            </a:endParaRPr>
          </a:p>
        </p:txBody>
      </p:sp>
      <p:pic>
        <p:nvPicPr>
          <p:cNvPr id="440" name="Google Shape;440;p52"/>
          <p:cNvPicPr preferRelativeResize="0"/>
          <p:nvPr/>
        </p:nvPicPr>
        <p:blipFill>
          <a:blip r:embed="rId3">
            <a:alphaModFix/>
          </a:blip>
          <a:stretch>
            <a:fillRect/>
          </a:stretch>
        </p:blipFill>
        <p:spPr>
          <a:xfrm>
            <a:off x="62200" y="1938450"/>
            <a:ext cx="5503801" cy="2586375"/>
          </a:xfrm>
          <a:prstGeom prst="rect">
            <a:avLst/>
          </a:prstGeom>
          <a:noFill/>
          <a:ln>
            <a:noFill/>
          </a:ln>
        </p:spPr>
      </p:pic>
      <p:pic>
        <p:nvPicPr>
          <p:cNvPr id="441" name="Google Shape;441;p52"/>
          <p:cNvPicPr preferRelativeResize="0"/>
          <p:nvPr/>
        </p:nvPicPr>
        <p:blipFill>
          <a:blip r:embed="rId4">
            <a:alphaModFix/>
          </a:blip>
          <a:stretch>
            <a:fillRect/>
          </a:stretch>
        </p:blipFill>
        <p:spPr>
          <a:xfrm>
            <a:off x="5611749" y="1181625"/>
            <a:ext cx="3321374" cy="1892999"/>
          </a:xfrm>
          <a:prstGeom prst="rect">
            <a:avLst/>
          </a:prstGeom>
          <a:noFill/>
          <a:ln>
            <a:noFill/>
          </a:ln>
        </p:spPr>
      </p:pic>
      <p:sp>
        <p:nvSpPr>
          <p:cNvPr id="442" name="Google Shape;442;p52"/>
          <p:cNvSpPr txBox="1"/>
          <p:nvPr/>
        </p:nvSpPr>
        <p:spPr>
          <a:xfrm>
            <a:off x="2971800" y="434340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Long term Square Root ASE: 1581</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Short term Square Root ASE: 225</a:t>
            </a:r>
            <a:endParaRPr sz="1200">
              <a:solidFill>
                <a:schemeClr val="accent1"/>
              </a:solidFill>
              <a:latin typeface="Inter"/>
              <a:ea typeface="Inter"/>
              <a:cs typeface="Inter"/>
              <a:sym typeface="Inter"/>
            </a:endParaRPr>
          </a:p>
          <a:p>
            <a:pPr indent="0" lvl="0" marL="0" rtl="0" algn="l">
              <a:spcBef>
                <a:spcPts val="0"/>
              </a:spcBef>
              <a:spcAft>
                <a:spcPts val="0"/>
              </a:spcAft>
              <a:buNone/>
            </a:pPr>
            <a:r>
              <a:t/>
            </a:r>
            <a:endParaRPr sz="1200">
              <a:solidFill>
                <a:schemeClr val="accent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46" name="Shape 446"/>
        <p:cNvGrpSpPr/>
        <p:nvPr/>
      </p:nvGrpSpPr>
      <p:grpSpPr>
        <a:xfrm>
          <a:off x="0" y="0"/>
          <a:ext cx="0" cy="0"/>
          <a:chOff x="0" y="0"/>
          <a:chExt cx="0" cy="0"/>
        </a:xfrm>
      </p:grpSpPr>
      <p:sp>
        <p:nvSpPr>
          <p:cNvPr id="447" name="Google Shape;447;p53"/>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Univariate Models</a:t>
            </a:r>
            <a:endParaRPr b="1" i="1" sz="3700" u="sng">
              <a:solidFill>
                <a:schemeClr val="accent4"/>
              </a:solidFill>
            </a:endParaRPr>
          </a:p>
        </p:txBody>
      </p:sp>
      <p:sp>
        <p:nvSpPr>
          <p:cNvPr id="448" name="Google Shape;448;p53"/>
          <p:cNvSpPr txBox="1"/>
          <p:nvPr/>
        </p:nvSpPr>
        <p:spPr>
          <a:xfrm>
            <a:off x="99825" y="1181625"/>
            <a:ext cx="8609100" cy="3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accent1"/>
                </a:solidFill>
              </a:rPr>
              <a:t>ARIMA(1,1,5): </a:t>
            </a:r>
            <a:endParaRPr b="1" sz="2700">
              <a:solidFill>
                <a:schemeClr val="accent1"/>
              </a:solidFill>
            </a:endParaRPr>
          </a:p>
        </p:txBody>
      </p:sp>
      <p:pic>
        <p:nvPicPr>
          <p:cNvPr id="449" name="Google Shape;449;p53"/>
          <p:cNvPicPr preferRelativeResize="0"/>
          <p:nvPr/>
        </p:nvPicPr>
        <p:blipFill>
          <a:blip r:embed="rId3">
            <a:alphaModFix/>
          </a:blip>
          <a:stretch>
            <a:fillRect/>
          </a:stretch>
        </p:blipFill>
        <p:spPr>
          <a:xfrm>
            <a:off x="126200" y="1856425"/>
            <a:ext cx="5072550" cy="2421133"/>
          </a:xfrm>
          <a:prstGeom prst="rect">
            <a:avLst/>
          </a:prstGeom>
          <a:noFill/>
          <a:ln>
            <a:noFill/>
          </a:ln>
        </p:spPr>
      </p:pic>
      <p:sp>
        <p:nvSpPr>
          <p:cNvPr id="450" name="Google Shape;450;p53"/>
          <p:cNvSpPr txBox="1"/>
          <p:nvPr/>
        </p:nvSpPr>
        <p:spPr>
          <a:xfrm>
            <a:off x="2667000" y="41910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Long term Square Root ASE: 1630</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Short term Square Root ASE: 266</a:t>
            </a:r>
            <a:endParaRPr>
              <a:solidFill>
                <a:schemeClr val="lt1"/>
              </a:solidFill>
            </a:endParaRPr>
          </a:p>
        </p:txBody>
      </p:sp>
      <p:pic>
        <p:nvPicPr>
          <p:cNvPr id="451" name="Google Shape;451;p53"/>
          <p:cNvPicPr preferRelativeResize="0"/>
          <p:nvPr/>
        </p:nvPicPr>
        <p:blipFill>
          <a:blip r:embed="rId4">
            <a:alphaModFix/>
          </a:blip>
          <a:stretch>
            <a:fillRect/>
          </a:stretch>
        </p:blipFill>
        <p:spPr>
          <a:xfrm>
            <a:off x="5265968" y="1066518"/>
            <a:ext cx="3178500" cy="1865728"/>
          </a:xfrm>
          <a:prstGeom prst="rect">
            <a:avLst/>
          </a:prstGeom>
          <a:noFill/>
          <a:ln>
            <a:noFill/>
          </a:ln>
        </p:spPr>
      </p:pic>
      <p:sp>
        <p:nvSpPr>
          <p:cNvPr id="452" name="Google Shape;452;p53"/>
          <p:cNvSpPr txBox="1"/>
          <p:nvPr/>
        </p:nvSpPr>
        <p:spPr>
          <a:xfrm>
            <a:off x="5257800" y="2971800"/>
            <a:ext cx="3587700" cy="29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Inter"/>
                <a:ea typeface="Inter"/>
                <a:cs typeface="Inter"/>
                <a:sym typeface="Inter"/>
              </a:rPr>
              <a:t>Residual Tests:</a:t>
            </a:r>
            <a:endParaRPr sz="1200">
              <a:solidFill>
                <a:schemeClr val="accent1"/>
              </a:solidFill>
              <a:latin typeface="Inter"/>
              <a:ea typeface="Inter"/>
              <a:cs typeface="Inter"/>
              <a:sym typeface="Inter"/>
            </a:endParaRPr>
          </a:p>
          <a:p>
            <a:pPr indent="-304800" lvl="0" marL="457200" rtl="0" algn="l">
              <a:spcBef>
                <a:spcPts val="0"/>
              </a:spcBef>
              <a:spcAft>
                <a:spcPts val="0"/>
              </a:spcAft>
              <a:buClr>
                <a:schemeClr val="accent1"/>
              </a:buClr>
              <a:buSzPts val="1200"/>
              <a:buFont typeface="Inter"/>
              <a:buChar char="-"/>
            </a:pPr>
            <a:r>
              <a:rPr lang="en" sz="1200">
                <a:solidFill>
                  <a:schemeClr val="accent1"/>
                </a:solidFill>
                <a:latin typeface="Inter"/>
                <a:ea typeface="Inter"/>
                <a:cs typeface="Inter"/>
                <a:sym typeface="Inter"/>
              </a:rPr>
              <a:t>Visual:</a:t>
            </a:r>
            <a:endParaRPr sz="1200">
              <a:solidFill>
                <a:schemeClr val="accent1"/>
              </a:solidFill>
              <a:latin typeface="Inter"/>
              <a:ea typeface="Inter"/>
              <a:cs typeface="Inter"/>
              <a:sym typeface="Inter"/>
            </a:endParaRPr>
          </a:p>
          <a:p>
            <a:pPr indent="-304800" lvl="1" marL="914400" rtl="0" algn="l">
              <a:spcBef>
                <a:spcPts val="0"/>
              </a:spcBef>
              <a:spcAft>
                <a:spcPts val="0"/>
              </a:spcAft>
              <a:buClr>
                <a:schemeClr val="accent1"/>
              </a:buClr>
              <a:buSzPts val="1200"/>
              <a:buFont typeface="Inter"/>
              <a:buChar char="-"/>
            </a:pPr>
            <a:r>
              <a:rPr lang="en" sz="1200">
                <a:solidFill>
                  <a:schemeClr val="accent1"/>
                </a:solidFill>
                <a:latin typeface="Inter"/>
                <a:ea typeface="Inter"/>
                <a:cs typeface="Inter"/>
                <a:sym typeface="Inter"/>
              </a:rPr>
              <a:t>Some evidence of signal left over</a:t>
            </a:r>
            <a:endParaRPr sz="1200">
              <a:solidFill>
                <a:schemeClr val="accent1"/>
              </a:solidFill>
              <a:latin typeface="Inter"/>
              <a:ea typeface="Inter"/>
              <a:cs typeface="Inter"/>
              <a:sym typeface="Inter"/>
            </a:endParaRPr>
          </a:p>
          <a:p>
            <a:pPr indent="-304800" lvl="0" marL="457200" rtl="0" algn="l">
              <a:spcBef>
                <a:spcPts val="0"/>
              </a:spcBef>
              <a:spcAft>
                <a:spcPts val="0"/>
              </a:spcAft>
              <a:buClr>
                <a:schemeClr val="accent1"/>
              </a:buClr>
              <a:buSzPts val="1200"/>
              <a:buFont typeface="Inter"/>
              <a:buChar char="-"/>
            </a:pPr>
            <a:r>
              <a:rPr lang="en" sz="1200">
                <a:solidFill>
                  <a:schemeClr val="accent1"/>
                </a:solidFill>
                <a:latin typeface="Inter"/>
                <a:ea typeface="Inter"/>
                <a:cs typeface="Inter"/>
                <a:sym typeface="Inter"/>
              </a:rPr>
              <a:t>Ljung-Box: </a:t>
            </a:r>
            <a:endParaRPr sz="1200">
              <a:solidFill>
                <a:schemeClr val="accent1"/>
              </a:solidFill>
              <a:latin typeface="Inter"/>
              <a:ea typeface="Inter"/>
              <a:cs typeface="Inter"/>
              <a:sym typeface="Inter"/>
            </a:endParaRPr>
          </a:p>
          <a:p>
            <a:pPr indent="-304800" lvl="1" marL="914400" rtl="0" algn="l">
              <a:spcBef>
                <a:spcPts val="0"/>
              </a:spcBef>
              <a:spcAft>
                <a:spcPts val="0"/>
              </a:spcAft>
              <a:buClr>
                <a:schemeClr val="accent1"/>
              </a:buClr>
              <a:buSzPts val="1200"/>
              <a:buFont typeface="Inter"/>
              <a:buChar char="-"/>
            </a:pPr>
            <a:r>
              <a:rPr lang="en" sz="1200">
                <a:solidFill>
                  <a:schemeClr val="accent1"/>
                </a:solidFill>
                <a:latin typeface="Inter"/>
                <a:ea typeface="Inter"/>
                <a:cs typeface="Inter"/>
                <a:sym typeface="Inter"/>
              </a:rPr>
              <a:t>K=24:</a:t>
            </a:r>
            <a:endParaRPr sz="1200">
              <a:solidFill>
                <a:schemeClr val="accent1"/>
              </a:solidFill>
              <a:latin typeface="Inter"/>
              <a:ea typeface="Inter"/>
              <a:cs typeface="Inter"/>
              <a:sym typeface="Inter"/>
            </a:endParaRPr>
          </a:p>
          <a:p>
            <a:pPr indent="-304800" lvl="2" marL="1371600" rtl="0" algn="l">
              <a:spcBef>
                <a:spcPts val="0"/>
              </a:spcBef>
              <a:spcAft>
                <a:spcPts val="0"/>
              </a:spcAft>
              <a:buClr>
                <a:schemeClr val="accent1"/>
              </a:buClr>
              <a:buSzPts val="1200"/>
              <a:buFont typeface="Inter"/>
              <a:buChar char="-"/>
            </a:pPr>
            <a:r>
              <a:rPr lang="en" sz="1200">
                <a:solidFill>
                  <a:schemeClr val="accent1"/>
                </a:solidFill>
                <a:latin typeface="Inter"/>
                <a:ea typeface="Inter"/>
                <a:cs typeface="Inter"/>
                <a:sym typeface="Inter"/>
              </a:rPr>
              <a:t>Pval = 0.00002171663</a:t>
            </a:r>
            <a:endParaRPr sz="1200">
              <a:solidFill>
                <a:schemeClr val="accent1"/>
              </a:solidFill>
              <a:latin typeface="Inter"/>
              <a:ea typeface="Inter"/>
              <a:cs typeface="Inter"/>
              <a:sym typeface="Inter"/>
            </a:endParaRPr>
          </a:p>
          <a:p>
            <a:pPr indent="-304800" lvl="1" marL="914400" rtl="0" algn="l">
              <a:spcBef>
                <a:spcPts val="0"/>
              </a:spcBef>
              <a:spcAft>
                <a:spcPts val="0"/>
              </a:spcAft>
              <a:buClr>
                <a:schemeClr val="accent1"/>
              </a:buClr>
              <a:buSzPts val="1200"/>
              <a:buFont typeface="Inter"/>
              <a:buChar char="-"/>
            </a:pPr>
            <a:r>
              <a:rPr lang="en" sz="1200">
                <a:solidFill>
                  <a:schemeClr val="accent1"/>
                </a:solidFill>
                <a:latin typeface="Inter"/>
                <a:ea typeface="Inter"/>
                <a:cs typeface="Inter"/>
                <a:sym typeface="Inter"/>
              </a:rPr>
              <a:t>K=48:</a:t>
            </a:r>
            <a:endParaRPr sz="1200">
              <a:solidFill>
                <a:schemeClr val="accent1"/>
              </a:solidFill>
              <a:latin typeface="Inter"/>
              <a:ea typeface="Inter"/>
              <a:cs typeface="Inter"/>
              <a:sym typeface="Inter"/>
            </a:endParaRPr>
          </a:p>
          <a:p>
            <a:pPr indent="-304800" lvl="2" marL="1371600" rtl="0" algn="l">
              <a:spcBef>
                <a:spcPts val="0"/>
              </a:spcBef>
              <a:spcAft>
                <a:spcPts val="0"/>
              </a:spcAft>
              <a:buClr>
                <a:schemeClr val="accent1"/>
              </a:buClr>
              <a:buSzPts val="1200"/>
              <a:buFont typeface="Inter"/>
              <a:buChar char="-"/>
            </a:pPr>
            <a:r>
              <a:rPr lang="en" sz="1200">
                <a:solidFill>
                  <a:schemeClr val="accent1"/>
                </a:solidFill>
                <a:latin typeface="Inter"/>
                <a:ea typeface="Inter"/>
                <a:cs typeface="Inter"/>
                <a:sym typeface="Inter"/>
              </a:rPr>
              <a:t>Pval = 1.63709E-9</a:t>
            </a:r>
            <a:endParaRPr sz="1200">
              <a:solidFill>
                <a:schemeClr val="accent1"/>
              </a:solidFill>
              <a:latin typeface="Inter"/>
              <a:ea typeface="Inter"/>
              <a:cs typeface="Inter"/>
              <a:sym typeface="Inter"/>
            </a:endParaRPr>
          </a:p>
          <a:p>
            <a:pPr indent="0" lvl="0" marL="0" rtl="0" algn="l">
              <a:spcBef>
                <a:spcPts val="0"/>
              </a:spcBef>
              <a:spcAft>
                <a:spcPts val="0"/>
              </a:spcAft>
              <a:buNone/>
            </a:pPr>
            <a:r>
              <a:t/>
            </a:r>
            <a:endParaRPr sz="1200">
              <a:solidFill>
                <a:schemeClr val="accent1"/>
              </a:solidFill>
              <a:latin typeface="Inter"/>
              <a:ea typeface="Inter"/>
              <a:cs typeface="Inter"/>
              <a:sym typeface="Inter"/>
            </a:endParaRPr>
          </a:p>
          <a:p>
            <a:pPr indent="0" lvl="0" marL="0" rtl="0" algn="ctr">
              <a:spcBef>
                <a:spcPts val="0"/>
              </a:spcBef>
              <a:spcAft>
                <a:spcPts val="0"/>
              </a:spcAft>
              <a:buNone/>
            </a:pPr>
            <a:r>
              <a:rPr lang="en" sz="1200">
                <a:solidFill>
                  <a:schemeClr val="accent1"/>
                </a:solidFill>
                <a:latin typeface="Inter"/>
                <a:ea typeface="Inter"/>
                <a:cs typeface="Inter"/>
                <a:sym typeface="Inter"/>
              </a:rPr>
              <a:t>  </a:t>
            </a:r>
            <a:r>
              <a:rPr b="1" i="1" lang="en" sz="1200">
                <a:solidFill>
                  <a:srgbClr val="FFFF00"/>
                </a:solidFill>
                <a:latin typeface="Inter"/>
                <a:ea typeface="Inter"/>
                <a:cs typeface="Inter"/>
                <a:sym typeface="Inter"/>
              </a:rPr>
              <a:t>   ARIMA model </a:t>
            </a:r>
            <a:r>
              <a:rPr b="1" i="1" lang="en" sz="1200">
                <a:solidFill>
                  <a:srgbClr val="FFFF00"/>
                </a:solidFill>
                <a:latin typeface="Inter"/>
                <a:ea typeface="Inter"/>
                <a:cs typeface="Inter"/>
                <a:sym typeface="Inter"/>
              </a:rPr>
              <a:t>performed</a:t>
            </a:r>
            <a:r>
              <a:rPr b="1" i="1" lang="en" sz="1200">
                <a:solidFill>
                  <a:srgbClr val="FFFF00"/>
                </a:solidFill>
                <a:latin typeface="Inter"/>
                <a:ea typeface="Inter"/>
                <a:cs typeface="Inter"/>
                <a:sym typeface="Inter"/>
              </a:rPr>
              <a:t> almost identically to the ARMA model</a:t>
            </a:r>
            <a:endParaRPr b="1" i="1" sz="1200">
              <a:solidFill>
                <a:srgbClr val="FFFF00"/>
              </a:solidFill>
              <a:latin typeface="Inter"/>
              <a:ea typeface="Inter"/>
              <a:cs typeface="Inter"/>
              <a:sym typeface="Inter"/>
            </a:endParaRPr>
          </a:p>
          <a:p>
            <a:pPr indent="0" lvl="0" marL="457200" rtl="0" algn="l">
              <a:spcBef>
                <a:spcPts val="0"/>
              </a:spcBef>
              <a:spcAft>
                <a:spcPts val="0"/>
              </a:spcAft>
              <a:buNone/>
            </a:pPr>
            <a:r>
              <a:t/>
            </a:r>
            <a:endParaRPr sz="1200">
              <a:solidFill>
                <a:schemeClr val="accent1"/>
              </a:solidFill>
              <a:latin typeface="Inter"/>
              <a:ea typeface="Inter"/>
              <a:cs typeface="Inter"/>
              <a:sym typeface="Inter"/>
            </a:endParaRPr>
          </a:p>
          <a:p>
            <a:pPr indent="0" lvl="0" marL="0" rtl="0" algn="l">
              <a:spcBef>
                <a:spcPts val="0"/>
              </a:spcBef>
              <a:spcAft>
                <a:spcPts val="0"/>
              </a:spcAft>
              <a:buNone/>
            </a:pPr>
            <a:r>
              <a:t/>
            </a:r>
            <a:endParaRPr sz="1200">
              <a:solidFill>
                <a:schemeClr val="accent1"/>
              </a:solidFill>
              <a:latin typeface="Inter"/>
              <a:ea typeface="Inter"/>
              <a:cs typeface="Inter"/>
              <a:sym typeface="Inter"/>
            </a:endParaRPr>
          </a:p>
          <a:p>
            <a:pPr indent="0" lvl="0" marL="0" rtl="0" algn="l">
              <a:spcBef>
                <a:spcPts val="0"/>
              </a:spcBef>
              <a:spcAft>
                <a:spcPts val="0"/>
              </a:spcAft>
              <a:buNone/>
            </a:pPr>
            <a:r>
              <a:t/>
            </a:r>
            <a:endParaRPr sz="900">
              <a:highlight>
                <a:schemeClr val="accent1"/>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accent1"/>
              </a:solidFill>
              <a:latin typeface="Inter"/>
              <a:ea typeface="Inter"/>
              <a:cs typeface="Inter"/>
              <a:sym typeface="Inter"/>
            </a:endParaRPr>
          </a:p>
          <a:p>
            <a:pPr indent="0" lvl="0" marL="0" rtl="0" algn="l">
              <a:spcBef>
                <a:spcPts val="0"/>
              </a:spcBef>
              <a:spcAft>
                <a:spcPts val="0"/>
              </a:spcAft>
              <a:buNone/>
            </a:pPr>
            <a:r>
              <a:t/>
            </a:r>
            <a:endParaRPr sz="1200">
              <a:solidFill>
                <a:schemeClr val="accent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6" name="Shape 456"/>
        <p:cNvGrpSpPr/>
        <p:nvPr/>
      </p:nvGrpSpPr>
      <p:grpSpPr>
        <a:xfrm>
          <a:off x="0" y="0"/>
          <a:ext cx="0" cy="0"/>
          <a:chOff x="0" y="0"/>
          <a:chExt cx="0" cy="0"/>
        </a:xfrm>
      </p:grpSpPr>
      <p:sp>
        <p:nvSpPr>
          <p:cNvPr id="457" name="Google Shape;457;p54"/>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Final Univariate</a:t>
            </a:r>
            <a:r>
              <a:rPr b="1" i="1" lang="en" sz="3700" u="sng">
                <a:solidFill>
                  <a:schemeClr val="accent4"/>
                </a:solidFill>
              </a:rPr>
              <a:t> Model</a:t>
            </a:r>
            <a:endParaRPr b="1" i="1" sz="3700" u="sng">
              <a:solidFill>
                <a:schemeClr val="accent4"/>
              </a:solidFill>
            </a:endParaRPr>
          </a:p>
        </p:txBody>
      </p:sp>
      <p:sp>
        <p:nvSpPr>
          <p:cNvPr id="458" name="Google Shape;458;p54"/>
          <p:cNvSpPr txBox="1"/>
          <p:nvPr/>
        </p:nvSpPr>
        <p:spPr>
          <a:xfrm>
            <a:off x="99825" y="876825"/>
            <a:ext cx="8609100" cy="33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accent1"/>
                </a:solidFill>
              </a:rPr>
              <a:t>ARMA(6,4) </a:t>
            </a:r>
            <a:endParaRPr b="1" sz="2700">
              <a:solidFill>
                <a:schemeClr val="accent1"/>
              </a:solidFill>
            </a:endParaRPr>
          </a:p>
        </p:txBody>
      </p:sp>
      <p:pic>
        <p:nvPicPr>
          <p:cNvPr id="459" name="Google Shape;459;p54"/>
          <p:cNvPicPr preferRelativeResize="0"/>
          <p:nvPr/>
        </p:nvPicPr>
        <p:blipFill>
          <a:blip r:embed="rId3">
            <a:alphaModFix/>
          </a:blip>
          <a:stretch>
            <a:fillRect/>
          </a:stretch>
        </p:blipFill>
        <p:spPr>
          <a:xfrm>
            <a:off x="636850" y="1944125"/>
            <a:ext cx="7870299" cy="3114000"/>
          </a:xfrm>
          <a:prstGeom prst="rect">
            <a:avLst/>
          </a:prstGeom>
          <a:noFill/>
          <a:ln>
            <a:noFill/>
          </a:ln>
        </p:spPr>
      </p:pic>
      <p:pic>
        <p:nvPicPr>
          <p:cNvPr id="460" name="Google Shape;460;p54"/>
          <p:cNvPicPr preferRelativeResize="0"/>
          <p:nvPr/>
        </p:nvPicPr>
        <p:blipFill>
          <a:blip r:embed="rId4">
            <a:alphaModFix/>
          </a:blip>
          <a:stretch>
            <a:fillRect/>
          </a:stretch>
        </p:blipFill>
        <p:spPr>
          <a:xfrm>
            <a:off x="0" y="1557186"/>
            <a:ext cx="9143999" cy="3869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4" name="Shape 464"/>
        <p:cNvGrpSpPr/>
        <p:nvPr/>
      </p:nvGrpSpPr>
      <p:grpSpPr>
        <a:xfrm>
          <a:off x="0" y="0"/>
          <a:ext cx="0" cy="0"/>
          <a:chOff x="0" y="0"/>
          <a:chExt cx="0" cy="0"/>
        </a:xfrm>
      </p:grpSpPr>
      <p:sp>
        <p:nvSpPr>
          <p:cNvPr id="465" name="Google Shape;465;p55"/>
          <p:cNvSpPr/>
          <p:nvPr/>
        </p:nvSpPr>
        <p:spPr>
          <a:xfrm>
            <a:off x="1339450" y="165675"/>
            <a:ext cx="6278400" cy="1086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6" name="Google Shape;466;p55"/>
          <p:cNvSpPr txBox="1"/>
          <p:nvPr/>
        </p:nvSpPr>
        <p:spPr>
          <a:xfrm>
            <a:off x="860975" y="0"/>
            <a:ext cx="7552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3300" u="sng">
                <a:solidFill>
                  <a:schemeClr val="lt1"/>
                </a:solidFill>
              </a:rPr>
              <a:t>Multivariate VAR</a:t>
            </a:r>
            <a:endParaRPr b="1" i="1" sz="3300">
              <a:solidFill>
                <a:schemeClr val="lt1"/>
              </a:solidFill>
            </a:endParaRPr>
          </a:p>
        </p:txBody>
      </p:sp>
      <p:sp>
        <p:nvSpPr>
          <p:cNvPr id="467" name="Google Shape;467;p55"/>
          <p:cNvSpPr txBox="1"/>
          <p:nvPr/>
        </p:nvSpPr>
        <p:spPr>
          <a:xfrm>
            <a:off x="5279025" y="1319400"/>
            <a:ext cx="3501600" cy="10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4"/>
                </a:solidFill>
                <a:latin typeface="Inter"/>
                <a:ea typeface="Inter"/>
                <a:cs typeface="Inter"/>
                <a:sym typeface="Inter"/>
              </a:rPr>
              <a:t>Tracked Variables:</a:t>
            </a:r>
            <a:endParaRPr b="1" sz="2100">
              <a:solidFill>
                <a:schemeClr val="accent4"/>
              </a:solidFill>
              <a:latin typeface="Inter"/>
              <a:ea typeface="Inter"/>
              <a:cs typeface="Inter"/>
              <a:sym typeface="Inter"/>
            </a:endParaRPr>
          </a:p>
          <a:p>
            <a:pPr indent="-361950" lvl="0" marL="457200" rtl="0" algn="l">
              <a:spcBef>
                <a:spcPts val="0"/>
              </a:spcBef>
              <a:spcAft>
                <a:spcPts val="0"/>
              </a:spcAft>
              <a:buClr>
                <a:schemeClr val="accent4"/>
              </a:buClr>
              <a:buSzPts val="2100"/>
              <a:buFont typeface="Inter"/>
              <a:buChar char="-"/>
            </a:pPr>
            <a:r>
              <a:rPr i="1" lang="en" sz="2100">
                <a:solidFill>
                  <a:schemeClr val="accent4"/>
                </a:solidFill>
                <a:latin typeface="Inter"/>
                <a:ea typeface="Inter"/>
                <a:cs typeface="Inter"/>
                <a:sym typeface="Inter"/>
              </a:rPr>
              <a:t>IXIC.Open</a:t>
            </a:r>
            <a:endParaRPr i="1" sz="2100">
              <a:solidFill>
                <a:schemeClr val="accent4"/>
              </a:solidFill>
              <a:latin typeface="Inter"/>
              <a:ea typeface="Inter"/>
              <a:cs typeface="Inter"/>
              <a:sym typeface="Inter"/>
            </a:endParaRPr>
          </a:p>
          <a:p>
            <a:pPr indent="-361950" lvl="0" marL="457200" rtl="0" algn="l">
              <a:spcBef>
                <a:spcPts val="0"/>
              </a:spcBef>
              <a:spcAft>
                <a:spcPts val="0"/>
              </a:spcAft>
              <a:buClr>
                <a:schemeClr val="accent4"/>
              </a:buClr>
              <a:buSzPts val="2100"/>
              <a:buFont typeface="Inter"/>
              <a:buChar char="-"/>
            </a:pPr>
            <a:r>
              <a:rPr i="1" lang="en" sz="2100">
                <a:solidFill>
                  <a:schemeClr val="accent4"/>
                </a:solidFill>
                <a:latin typeface="Inter"/>
                <a:ea typeface="Inter"/>
                <a:cs typeface="Inter"/>
                <a:sym typeface="Inter"/>
              </a:rPr>
              <a:t>KS11.Open</a:t>
            </a:r>
            <a:endParaRPr i="1" sz="2100">
              <a:solidFill>
                <a:schemeClr val="accent4"/>
              </a:solidFill>
              <a:latin typeface="Inter"/>
              <a:ea typeface="Inter"/>
              <a:cs typeface="Inter"/>
              <a:sym typeface="Inter"/>
            </a:endParaRPr>
          </a:p>
          <a:p>
            <a:pPr indent="-361950" lvl="0" marL="457200" rtl="0" algn="l">
              <a:spcBef>
                <a:spcPts val="0"/>
              </a:spcBef>
              <a:spcAft>
                <a:spcPts val="0"/>
              </a:spcAft>
              <a:buClr>
                <a:schemeClr val="accent4"/>
              </a:buClr>
              <a:buSzPts val="2100"/>
              <a:buFont typeface="Inter"/>
              <a:buChar char="-"/>
            </a:pPr>
            <a:r>
              <a:rPr i="1" lang="en" sz="2100">
                <a:solidFill>
                  <a:schemeClr val="accent4"/>
                </a:solidFill>
                <a:latin typeface="Inter"/>
                <a:ea typeface="Inter"/>
                <a:cs typeface="Inter"/>
                <a:sym typeface="Inter"/>
              </a:rPr>
              <a:t>IXIC.Volume</a:t>
            </a:r>
            <a:endParaRPr i="1" sz="2100">
              <a:solidFill>
                <a:schemeClr val="accent4"/>
              </a:solidFill>
              <a:latin typeface="Inter"/>
              <a:ea typeface="Inter"/>
              <a:cs typeface="Inter"/>
              <a:sym typeface="Inter"/>
            </a:endParaRPr>
          </a:p>
          <a:p>
            <a:pPr indent="-361950" lvl="0" marL="457200" rtl="0" algn="l">
              <a:spcBef>
                <a:spcPts val="0"/>
              </a:spcBef>
              <a:spcAft>
                <a:spcPts val="0"/>
              </a:spcAft>
              <a:buClr>
                <a:schemeClr val="accent4"/>
              </a:buClr>
              <a:buSzPts val="2100"/>
              <a:buFont typeface="Inter"/>
              <a:buChar char="-"/>
            </a:pPr>
            <a:r>
              <a:rPr i="1" lang="en" sz="2100">
                <a:solidFill>
                  <a:schemeClr val="accent4"/>
                </a:solidFill>
                <a:latin typeface="Inter"/>
                <a:ea typeface="Inter"/>
                <a:cs typeface="Inter"/>
                <a:sym typeface="Inter"/>
              </a:rPr>
              <a:t>KS11.Volume</a:t>
            </a:r>
            <a:endParaRPr i="1" sz="2100">
              <a:solidFill>
                <a:schemeClr val="accent4"/>
              </a:solidFill>
              <a:latin typeface="Inter"/>
              <a:ea typeface="Inter"/>
              <a:cs typeface="Inter"/>
              <a:sym typeface="Inter"/>
            </a:endParaRPr>
          </a:p>
        </p:txBody>
      </p:sp>
      <p:pic>
        <p:nvPicPr>
          <p:cNvPr id="468" name="Google Shape;468;p55"/>
          <p:cNvPicPr preferRelativeResize="0"/>
          <p:nvPr/>
        </p:nvPicPr>
        <p:blipFill>
          <a:blip r:embed="rId3">
            <a:alphaModFix/>
          </a:blip>
          <a:stretch>
            <a:fillRect/>
          </a:stretch>
        </p:blipFill>
        <p:spPr>
          <a:xfrm>
            <a:off x="290825" y="975400"/>
            <a:ext cx="4974225" cy="2730214"/>
          </a:xfrm>
          <a:prstGeom prst="rect">
            <a:avLst/>
          </a:prstGeom>
          <a:noFill/>
          <a:ln>
            <a:noFill/>
          </a:ln>
        </p:spPr>
      </p:pic>
      <p:sp>
        <p:nvSpPr>
          <p:cNvPr id="469" name="Google Shape;469;p55"/>
          <p:cNvSpPr txBox="1"/>
          <p:nvPr/>
        </p:nvSpPr>
        <p:spPr>
          <a:xfrm>
            <a:off x="3188525" y="3895150"/>
            <a:ext cx="32064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Inter"/>
                <a:ea typeface="Inter"/>
                <a:cs typeface="Inter"/>
                <a:sym typeface="Inter"/>
              </a:rPr>
              <a:t>Short Term Square Root ASE: 494.6905989655</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Long-Term Square Root ASE:</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5081.541425</a:t>
            </a:r>
            <a:endParaRPr sz="1200">
              <a:solidFill>
                <a:schemeClr val="accent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3" name="Shape 473"/>
        <p:cNvGrpSpPr/>
        <p:nvPr/>
      </p:nvGrpSpPr>
      <p:grpSpPr>
        <a:xfrm>
          <a:off x="0" y="0"/>
          <a:ext cx="0" cy="0"/>
          <a:chOff x="0" y="0"/>
          <a:chExt cx="0" cy="0"/>
        </a:xfrm>
      </p:grpSpPr>
      <p:sp>
        <p:nvSpPr>
          <p:cNvPr id="474" name="Google Shape;474;p56"/>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Neural Network</a:t>
            </a:r>
            <a:endParaRPr b="1" i="1" sz="3700" u="sng">
              <a:solidFill>
                <a:schemeClr val="accent4"/>
              </a:solidFill>
            </a:endParaRPr>
          </a:p>
          <a:p>
            <a:pPr indent="0" lvl="0" marL="0" rtl="0" algn="ctr">
              <a:spcBef>
                <a:spcPts val="0"/>
              </a:spcBef>
              <a:spcAft>
                <a:spcPts val="0"/>
              </a:spcAft>
              <a:buNone/>
            </a:pPr>
            <a:r>
              <a:rPr b="1" i="1" lang="en" sz="3700">
                <a:solidFill>
                  <a:schemeClr val="accent4"/>
                </a:solidFill>
              </a:rPr>
              <a:t>(IXIC.Open)</a:t>
            </a:r>
            <a:endParaRPr b="1" i="1" sz="3700">
              <a:solidFill>
                <a:schemeClr val="accent4"/>
              </a:solidFill>
            </a:endParaRPr>
          </a:p>
        </p:txBody>
      </p:sp>
      <p:sp>
        <p:nvSpPr>
          <p:cNvPr id="475" name="Google Shape;475;p56"/>
          <p:cNvSpPr txBox="1"/>
          <p:nvPr/>
        </p:nvSpPr>
        <p:spPr>
          <a:xfrm>
            <a:off x="3763350" y="1429200"/>
            <a:ext cx="3521400" cy="7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accent1"/>
                </a:solidFill>
                <a:latin typeface="Inter"/>
                <a:ea typeface="Inter"/>
                <a:cs typeface="Inter"/>
                <a:sym typeface="Inter"/>
              </a:rPr>
              <a:t>Neural Network complexity was limited by system resources. Models with additional variables would crash. </a:t>
            </a:r>
            <a:endParaRPr b="1" i="1" sz="1200">
              <a:solidFill>
                <a:schemeClr val="accent1"/>
              </a:solidFill>
              <a:latin typeface="Inter"/>
              <a:ea typeface="Inter"/>
              <a:cs typeface="Inter"/>
              <a:sym typeface="Inter"/>
            </a:endParaRPr>
          </a:p>
          <a:p>
            <a:pPr indent="0" lvl="0" marL="0" rtl="0" algn="l">
              <a:spcBef>
                <a:spcPts val="0"/>
              </a:spcBef>
              <a:spcAft>
                <a:spcPts val="0"/>
              </a:spcAft>
              <a:buNone/>
            </a:pPr>
            <a:r>
              <a:t/>
            </a:r>
            <a:endParaRPr b="1" i="1" sz="1200">
              <a:solidFill>
                <a:schemeClr val="accent1"/>
              </a:solidFill>
              <a:latin typeface="Inter"/>
              <a:ea typeface="Inter"/>
              <a:cs typeface="Inter"/>
              <a:sym typeface="Inter"/>
            </a:endParaRPr>
          </a:p>
          <a:p>
            <a:pPr indent="0" lvl="0" marL="0" rtl="0" algn="l">
              <a:spcBef>
                <a:spcPts val="0"/>
              </a:spcBef>
              <a:spcAft>
                <a:spcPts val="0"/>
              </a:spcAft>
              <a:buNone/>
            </a:pPr>
            <a:r>
              <a:t/>
            </a:r>
            <a:endParaRPr b="1" i="1" sz="1200">
              <a:solidFill>
                <a:schemeClr val="accent1"/>
              </a:solidFill>
              <a:latin typeface="Inter"/>
              <a:ea typeface="Inter"/>
              <a:cs typeface="Inter"/>
              <a:sym typeface="Inter"/>
            </a:endParaRPr>
          </a:p>
          <a:p>
            <a:pPr indent="0" lvl="0" marL="0" rtl="0" algn="l">
              <a:spcBef>
                <a:spcPts val="0"/>
              </a:spcBef>
              <a:spcAft>
                <a:spcPts val="0"/>
              </a:spcAft>
              <a:buNone/>
            </a:pPr>
            <a:r>
              <a:rPr b="1" i="1" lang="en" sz="1200">
                <a:solidFill>
                  <a:schemeClr val="accent1"/>
                </a:solidFill>
                <a:latin typeface="Inter"/>
                <a:ea typeface="Inter"/>
                <a:cs typeface="Inter"/>
                <a:sym typeface="Inter"/>
              </a:rPr>
              <a:t>Resources Available:</a:t>
            </a:r>
            <a:endParaRPr b="1" i="1" sz="1200">
              <a:solidFill>
                <a:schemeClr val="accent1"/>
              </a:solidFill>
              <a:latin typeface="Inter"/>
              <a:ea typeface="Inter"/>
              <a:cs typeface="Inter"/>
              <a:sym typeface="Inter"/>
            </a:endParaRPr>
          </a:p>
          <a:p>
            <a:pPr indent="-304800" lvl="0" marL="457200" rtl="0" algn="l">
              <a:spcBef>
                <a:spcPts val="0"/>
              </a:spcBef>
              <a:spcAft>
                <a:spcPts val="0"/>
              </a:spcAft>
              <a:buClr>
                <a:schemeClr val="accent1"/>
              </a:buClr>
              <a:buSzPts val="1200"/>
              <a:buFont typeface="Inter"/>
              <a:buChar char="-"/>
            </a:pPr>
            <a:r>
              <a:rPr b="1" i="1" lang="en" sz="1200">
                <a:solidFill>
                  <a:schemeClr val="accent1"/>
                </a:solidFill>
                <a:latin typeface="Inter"/>
                <a:ea typeface="Inter"/>
                <a:cs typeface="Inter"/>
                <a:sym typeface="Inter"/>
              </a:rPr>
              <a:t>16 GB Memory</a:t>
            </a:r>
            <a:endParaRPr b="1" i="1" sz="1200">
              <a:solidFill>
                <a:schemeClr val="accent1"/>
              </a:solidFill>
              <a:latin typeface="Inter"/>
              <a:ea typeface="Inter"/>
              <a:cs typeface="Inter"/>
              <a:sym typeface="Inter"/>
            </a:endParaRPr>
          </a:p>
          <a:p>
            <a:pPr indent="-304800" lvl="0" marL="457200" rtl="0" algn="l">
              <a:spcBef>
                <a:spcPts val="0"/>
              </a:spcBef>
              <a:spcAft>
                <a:spcPts val="0"/>
              </a:spcAft>
              <a:buClr>
                <a:schemeClr val="accent1"/>
              </a:buClr>
              <a:buSzPts val="1200"/>
              <a:buFont typeface="Inter"/>
              <a:buChar char="-"/>
            </a:pPr>
            <a:r>
              <a:rPr b="1" i="1" lang="en" sz="1200">
                <a:solidFill>
                  <a:schemeClr val="accent1"/>
                </a:solidFill>
                <a:latin typeface="Inter"/>
                <a:ea typeface="Inter"/>
                <a:cs typeface="Inter"/>
                <a:sym typeface="Inter"/>
              </a:rPr>
              <a:t>4 CPU Allocated (R Cloud)</a:t>
            </a:r>
            <a:endParaRPr b="1" i="1" sz="1200">
              <a:solidFill>
                <a:schemeClr val="accent1"/>
              </a:solidFill>
              <a:latin typeface="Inter"/>
              <a:ea typeface="Inter"/>
              <a:cs typeface="Inter"/>
              <a:sym typeface="Inter"/>
            </a:endParaRPr>
          </a:p>
        </p:txBody>
      </p:sp>
      <p:graphicFrame>
        <p:nvGraphicFramePr>
          <p:cNvPr id="476" name="Google Shape;476;p56"/>
          <p:cNvGraphicFramePr/>
          <p:nvPr/>
        </p:nvGraphicFramePr>
        <p:xfrm>
          <a:off x="952500" y="3448750"/>
          <a:ext cx="3000000" cy="3000000"/>
        </p:xfrm>
        <a:graphic>
          <a:graphicData uri="http://schemas.openxmlformats.org/drawingml/2006/table">
            <a:tbl>
              <a:tblPr>
                <a:noFill/>
                <a:tableStyleId>{B08F13C9-174B-4EB0-9C76-0671554E0F38}</a:tableStyleId>
              </a:tblPr>
              <a:tblGrid>
                <a:gridCol w="3619500"/>
                <a:gridCol w="3619500"/>
              </a:tblGrid>
              <a:tr h="381000">
                <a:tc>
                  <a:txBody>
                    <a:bodyPr/>
                    <a:lstStyle/>
                    <a:p>
                      <a:pPr indent="0" lvl="0" marL="0" rtl="0" algn="ctr">
                        <a:spcBef>
                          <a:spcPts val="0"/>
                        </a:spcBef>
                        <a:spcAft>
                          <a:spcPts val="0"/>
                        </a:spcAft>
                        <a:buNone/>
                      </a:pPr>
                      <a:r>
                        <a:rPr b="1" lang="en"/>
                        <a:t>Short Term (30 Days)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en"/>
                        <a:t>Long Term (365 Days)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381000">
                <a:tc>
                  <a:txBody>
                    <a:bodyPr/>
                    <a:lstStyle/>
                    <a:p>
                      <a:pPr indent="0" lvl="0" marL="0" rtl="0" algn="ctr">
                        <a:spcBef>
                          <a:spcPts val="0"/>
                        </a:spcBef>
                        <a:spcAft>
                          <a:spcPts val="0"/>
                        </a:spcAft>
                        <a:buNone/>
                      </a:pPr>
                      <a:r>
                        <a:rPr b="1" lang="en" sz="1500">
                          <a:solidFill>
                            <a:schemeClr val="accent1"/>
                          </a:solidFill>
                        </a:rPr>
                        <a:t>ASE: </a:t>
                      </a:r>
                      <a:r>
                        <a:rPr b="1" lang="en" sz="1500">
                          <a:solidFill>
                            <a:schemeClr val="accent1"/>
                          </a:solidFill>
                          <a:latin typeface="Consolas"/>
                          <a:ea typeface="Consolas"/>
                          <a:cs typeface="Consolas"/>
                          <a:sym typeface="Consolas"/>
                        </a:rPr>
                        <a:t>1524187</a:t>
                      </a:r>
                      <a:endParaRPr b="1" sz="1500">
                        <a:solidFill>
                          <a:schemeClr val="accent1"/>
                        </a:solidFill>
                        <a:latin typeface="Consolas"/>
                        <a:ea typeface="Consolas"/>
                        <a:cs typeface="Consolas"/>
                        <a:sym typeface="Consolas"/>
                      </a:endParaRPr>
                    </a:p>
                    <a:p>
                      <a:pPr indent="0" lvl="0" marL="0" rtl="0" algn="ctr">
                        <a:spcBef>
                          <a:spcPts val="0"/>
                        </a:spcBef>
                        <a:spcAft>
                          <a:spcPts val="0"/>
                        </a:spcAft>
                        <a:buNone/>
                      </a:pPr>
                      <a:r>
                        <a:rPr b="1" lang="en" sz="1500">
                          <a:solidFill>
                            <a:schemeClr val="accent1"/>
                          </a:solidFill>
                        </a:rPr>
                        <a:t>Square Root ASE: </a:t>
                      </a:r>
                      <a:r>
                        <a:rPr b="1" lang="en" sz="1500">
                          <a:solidFill>
                            <a:schemeClr val="accent1"/>
                          </a:solidFill>
                          <a:latin typeface="Consolas"/>
                          <a:ea typeface="Consolas"/>
                          <a:cs typeface="Consolas"/>
                          <a:sym typeface="Consolas"/>
                        </a:rPr>
                        <a:t>1234.58</a:t>
                      </a:r>
                      <a:endParaRPr b="1" sz="1500">
                        <a:solidFill>
                          <a:schemeClr val="accent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accent1"/>
                          </a:solidFill>
                        </a:rPr>
                        <a:t>ASE:</a:t>
                      </a:r>
                      <a:r>
                        <a:rPr b="1" lang="en" sz="1500">
                          <a:solidFill>
                            <a:schemeClr val="accent1"/>
                          </a:solidFill>
                          <a:latin typeface="Consolas"/>
                          <a:ea typeface="Consolas"/>
                          <a:cs typeface="Consolas"/>
                          <a:sym typeface="Consolas"/>
                        </a:rPr>
                        <a:t>6949802</a:t>
                      </a:r>
                      <a:endParaRPr b="1" sz="1500">
                        <a:solidFill>
                          <a:schemeClr val="accent1"/>
                        </a:solidFill>
                        <a:latin typeface="Consolas"/>
                        <a:ea typeface="Consolas"/>
                        <a:cs typeface="Consolas"/>
                        <a:sym typeface="Consolas"/>
                      </a:endParaRPr>
                    </a:p>
                    <a:p>
                      <a:pPr indent="0" lvl="0" marL="0" rtl="0" algn="ctr">
                        <a:spcBef>
                          <a:spcPts val="0"/>
                        </a:spcBef>
                        <a:spcAft>
                          <a:spcPts val="0"/>
                        </a:spcAft>
                        <a:buNone/>
                      </a:pPr>
                      <a:r>
                        <a:rPr b="1" lang="en" sz="1500">
                          <a:solidFill>
                            <a:schemeClr val="accent1"/>
                          </a:solidFill>
                        </a:rPr>
                        <a:t>Square Root ASE: </a:t>
                      </a:r>
                      <a:r>
                        <a:rPr b="1" lang="en" sz="1500">
                          <a:solidFill>
                            <a:schemeClr val="accent1"/>
                          </a:solidFill>
                          <a:latin typeface="Consolas"/>
                          <a:ea typeface="Consolas"/>
                          <a:cs typeface="Consolas"/>
                          <a:sym typeface="Consolas"/>
                        </a:rPr>
                        <a:t>2636.248</a:t>
                      </a:r>
                      <a:endParaRPr b="1" sz="1500">
                        <a:solidFill>
                          <a:schemeClr val="accent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477" name="Google Shape;477;p56"/>
          <p:cNvPicPr preferRelativeResize="0"/>
          <p:nvPr/>
        </p:nvPicPr>
        <p:blipFill>
          <a:blip r:embed="rId3">
            <a:alphaModFix/>
          </a:blip>
          <a:stretch>
            <a:fillRect/>
          </a:stretch>
        </p:blipFill>
        <p:spPr>
          <a:xfrm>
            <a:off x="952500" y="1429200"/>
            <a:ext cx="2688536" cy="186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1" name="Shape 481"/>
        <p:cNvGrpSpPr/>
        <p:nvPr/>
      </p:nvGrpSpPr>
      <p:grpSpPr>
        <a:xfrm>
          <a:off x="0" y="0"/>
          <a:ext cx="0" cy="0"/>
          <a:chOff x="0" y="0"/>
          <a:chExt cx="0" cy="0"/>
        </a:xfrm>
      </p:grpSpPr>
      <p:sp>
        <p:nvSpPr>
          <p:cNvPr id="482" name="Google Shape;482;p57"/>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Mean Ensemble</a:t>
            </a:r>
            <a:endParaRPr b="1" i="1" sz="3700">
              <a:solidFill>
                <a:schemeClr val="accent4"/>
              </a:solidFill>
            </a:endParaRPr>
          </a:p>
        </p:txBody>
      </p:sp>
      <p:sp>
        <p:nvSpPr>
          <p:cNvPr id="483" name="Google Shape;483;p57"/>
          <p:cNvSpPr txBox="1"/>
          <p:nvPr/>
        </p:nvSpPr>
        <p:spPr>
          <a:xfrm>
            <a:off x="190025" y="1425825"/>
            <a:ext cx="87033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4"/>
                </a:solidFill>
                <a:latin typeface="Inter"/>
                <a:ea typeface="Inter"/>
                <a:cs typeface="Inter"/>
                <a:sym typeface="Inter"/>
              </a:rPr>
              <a:t>2 Models Chosen for Ensemble:</a:t>
            </a:r>
            <a:endParaRPr b="1" sz="1900">
              <a:solidFill>
                <a:schemeClr val="accent4"/>
              </a:solidFill>
              <a:latin typeface="Inter"/>
              <a:ea typeface="Inter"/>
              <a:cs typeface="Inter"/>
              <a:sym typeface="Inter"/>
            </a:endParaRPr>
          </a:p>
          <a:p>
            <a:pPr indent="-349250" lvl="0" marL="457200" rtl="0" algn="l">
              <a:spcBef>
                <a:spcPts val="0"/>
              </a:spcBef>
              <a:spcAft>
                <a:spcPts val="0"/>
              </a:spcAft>
              <a:buClr>
                <a:schemeClr val="accent4"/>
              </a:buClr>
              <a:buSzPts val="1900"/>
              <a:buFont typeface="Inter"/>
              <a:buChar char="-"/>
            </a:pPr>
            <a:r>
              <a:rPr b="1" lang="en" sz="1900">
                <a:solidFill>
                  <a:schemeClr val="accent4"/>
                </a:solidFill>
                <a:latin typeface="Inter"/>
                <a:ea typeface="Inter"/>
                <a:cs typeface="Inter"/>
                <a:sym typeface="Inter"/>
              </a:rPr>
              <a:t>ARMA</a:t>
            </a:r>
            <a:endParaRPr b="1" sz="1900">
              <a:solidFill>
                <a:schemeClr val="accent4"/>
              </a:solidFill>
              <a:latin typeface="Inter"/>
              <a:ea typeface="Inter"/>
              <a:cs typeface="Inter"/>
              <a:sym typeface="Inter"/>
            </a:endParaRPr>
          </a:p>
          <a:p>
            <a:pPr indent="-349250" lvl="0" marL="457200" rtl="0" algn="l">
              <a:spcBef>
                <a:spcPts val="0"/>
              </a:spcBef>
              <a:spcAft>
                <a:spcPts val="0"/>
              </a:spcAft>
              <a:buClr>
                <a:schemeClr val="accent4"/>
              </a:buClr>
              <a:buSzPts val="1900"/>
              <a:buFont typeface="Inter"/>
              <a:buChar char="-"/>
            </a:pPr>
            <a:r>
              <a:rPr b="1" lang="en" sz="1900">
                <a:solidFill>
                  <a:schemeClr val="accent4"/>
                </a:solidFill>
                <a:latin typeface="Inter"/>
                <a:ea typeface="Inter"/>
                <a:cs typeface="Inter"/>
                <a:sym typeface="Inter"/>
              </a:rPr>
              <a:t>VAR</a:t>
            </a:r>
            <a:endParaRPr b="1" sz="1900">
              <a:solidFill>
                <a:schemeClr val="accent4"/>
              </a:solidFill>
              <a:latin typeface="Inter"/>
              <a:ea typeface="Inter"/>
              <a:cs typeface="Inter"/>
              <a:sym typeface="Inter"/>
            </a:endParaRPr>
          </a:p>
        </p:txBody>
      </p:sp>
      <p:sp>
        <p:nvSpPr>
          <p:cNvPr id="484" name="Google Shape;484;p57"/>
          <p:cNvSpPr txBox="1"/>
          <p:nvPr/>
        </p:nvSpPr>
        <p:spPr>
          <a:xfrm>
            <a:off x="266900" y="3497050"/>
            <a:ext cx="1918200" cy="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1"/>
                </a:solidFill>
                <a:latin typeface="Inter"/>
                <a:ea typeface="Inter"/>
                <a:cs typeface="Inter"/>
                <a:sym typeface="Inter"/>
              </a:rPr>
              <a:t>Bootstrapping to Monitor Performance</a:t>
            </a:r>
            <a:endParaRPr b="1" sz="1700">
              <a:solidFill>
                <a:schemeClr val="accent1"/>
              </a:solidFill>
              <a:latin typeface="Inter"/>
              <a:ea typeface="Inter"/>
              <a:cs typeface="Inter"/>
              <a:sym typeface="Inter"/>
            </a:endParaRPr>
          </a:p>
        </p:txBody>
      </p:sp>
      <p:pic>
        <p:nvPicPr>
          <p:cNvPr id="485" name="Google Shape;485;p57"/>
          <p:cNvPicPr preferRelativeResize="0"/>
          <p:nvPr/>
        </p:nvPicPr>
        <p:blipFill>
          <a:blip r:embed="rId3">
            <a:alphaModFix/>
          </a:blip>
          <a:stretch>
            <a:fillRect/>
          </a:stretch>
        </p:blipFill>
        <p:spPr>
          <a:xfrm>
            <a:off x="2428350" y="1794385"/>
            <a:ext cx="4752450" cy="1554741"/>
          </a:xfrm>
          <a:prstGeom prst="rect">
            <a:avLst/>
          </a:prstGeom>
          <a:noFill/>
          <a:ln>
            <a:noFill/>
          </a:ln>
        </p:spPr>
      </p:pic>
      <p:sp>
        <p:nvSpPr>
          <p:cNvPr id="486" name="Google Shape;486;p57"/>
          <p:cNvSpPr txBox="1"/>
          <p:nvPr/>
        </p:nvSpPr>
        <p:spPr>
          <a:xfrm>
            <a:off x="2384325" y="3505100"/>
            <a:ext cx="5873700" cy="12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Inter"/>
                <a:ea typeface="Inter"/>
                <a:cs typeface="Inter"/>
                <a:sym typeface="Inter"/>
              </a:rPr>
              <a:t>Short-Term Square Root ASE (30 days): 213.8581</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95% Confidence Interval for Short Term: (170.7206, 252.262)</a:t>
            </a:r>
            <a:endParaRPr sz="1200">
              <a:solidFill>
                <a:schemeClr val="accent1"/>
              </a:solidFill>
              <a:latin typeface="Inter"/>
              <a:ea typeface="Inter"/>
              <a:cs typeface="Inter"/>
              <a:sym typeface="Inter"/>
            </a:endParaRPr>
          </a:p>
          <a:p>
            <a:pPr indent="0" lvl="0" marL="0" rtl="0" algn="l">
              <a:spcBef>
                <a:spcPts val="0"/>
              </a:spcBef>
              <a:spcAft>
                <a:spcPts val="0"/>
              </a:spcAft>
              <a:buNone/>
            </a:pPr>
            <a:r>
              <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Long</a:t>
            </a:r>
            <a:r>
              <a:rPr lang="en" sz="1200">
                <a:solidFill>
                  <a:schemeClr val="accent1"/>
                </a:solidFill>
                <a:latin typeface="Inter"/>
                <a:ea typeface="Inter"/>
                <a:cs typeface="Inter"/>
                <a:sym typeface="Inter"/>
              </a:rPr>
              <a:t>-Term Square Root ASE (365 days): 3144.388</a:t>
            </a:r>
            <a:endParaRPr sz="1200">
              <a:solidFill>
                <a:schemeClr val="accent1"/>
              </a:solidFill>
              <a:latin typeface="Inter"/>
              <a:ea typeface="Inter"/>
              <a:cs typeface="Inter"/>
              <a:sym typeface="Inter"/>
            </a:endParaRPr>
          </a:p>
          <a:p>
            <a:pPr indent="0" lvl="0" marL="0" rtl="0" algn="l">
              <a:spcBef>
                <a:spcPts val="0"/>
              </a:spcBef>
              <a:spcAft>
                <a:spcPts val="0"/>
              </a:spcAft>
              <a:buNone/>
            </a:pPr>
            <a:r>
              <a:rPr lang="en" sz="1200">
                <a:solidFill>
                  <a:schemeClr val="accent1"/>
                </a:solidFill>
                <a:latin typeface="Inter"/>
                <a:ea typeface="Inter"/>
                <a:cs typeface="Inter"/>
                <a:sym typeface="Inter"/>
              </a:rPr>
              <a:t>95% Confidence Interval for Long Term: (2935.582, 3359.875)</a:t>
            </a:r>
            <a:endParaRPr sz="1200">
              <a:solidFill>
                <a:schemeClr val="accent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0" name="Shape 490"/>
        <p:cNvGrpSpPr/>
        <p:nvPr/>
      </p:nvGrpSpPr>
      <p:grpSpPr>
        <a:xfrm>
          <a:off x="0" y="0"/>
          <a:ext cx="0" cy="0"/>
          <a:chOff x="0" y="0"/>
          <a:chExt cx="0" cy="0"/>
        </a:xfrm>
      </p:grpSpPr>
      <p:sp>
        <p:nvSpPr>
          <p:cNvPr id="491" name="Google Shape;491;p58"/>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Short-Term Performance Comparison</a:t>
            </a:r>
            <a:endParaRPr b="1" i="1" sz="3700">
              <a:solidFill>
                <a:schemeClr val="accent4"/>
              </a:solidFill>
            </a:endParaRPr>
          </a:p>
        </p:txBody>
      </p:sp>
      <p:graphicFrame>
        <p:nvGraphicFramePr>
          <p:cNvPr id="492" name="Google Shape;492;p58"/>
          <p:cNvGraphicFramePr/>
          <p:nvPr/>
        </p:nvGraphicFramePr>
        <p:xfrm>
          <a:off x="952500" y="1809750"/>
          <a:ext cx="3000000" cy="3000000"/>
        </p:xfrm>
        <a:graphic>
          <a:graphicData uri="http://schemas.openxmlformats.org/drawingml/2006/table">
            <a:tbl>
              <a:tblPr>
                <a:noFill/>
                <a:tableStyleId>{B08F13C9-174B-4EB0-9C76-0671554E0F38}</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sz="2300"/>
                        <a:t>Model</a:t>
                      </a:r>
                      <a:endParaRPr b="1" sz="2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2300"/>
                        <a:t>Root ASE</a:t>
                      </a:r>
                      <a:endParaRPr b="1" sz="2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2300"/>
                        <a:t>Lower</a:t>
                      </a:r>
                      <a:endParaRPr b="1" sz="2300"/>
                    </a:p>
                  </a:txBody>
                  <a:tcPr marT="91425" marB="91425" marR="91425" marL="91425" anchor="ctr">
                    <a:lnL cap="flat" cmpd="sng" w="9525">
                      <a:solidFill>
                        <a:srgbClr val="9E9E9E"/>
                      </a:solidFill>
                      <a:prstDash val="solid"/>
                      <a:round/>
                      <a:headEnd len="sm" w="sm" type="none"/>
                      <a:tailEnd len="sm" w="sm" type="none"/>
                    </a:lnL>
                    <a:solidFill>
                      <a:schemeClr val="accent4"/>
                    </a:solidFill>
                  </a:tcPr>
                </a:tc>
                <a:tc>
                  <a:txBody>
                    <a:bodyPr/>
                    <a:lstStyle/>
                    <a:p>
                      <a:pPr indent="0" lvl="0" marL="0" rtl="0" algn="ctr">
                        <a:spcBef>
                          <a:spcPts val="0"/>
                        </a:spcBef>
                        <a:spcAft>
                          <a:spcPts val="0"/>
                        </a:spcAft>
                        <a:buNone/>
                      </a:pPr>
                      <a:r>
                        <a:rPr b="1" lang="en" sz="2300"/>
                        <a:t>Upper</a:t>
                      </a:r>
                      <a:endParaRPr b="1" sz="2300"/>
                    </a:p>
                  </a:txBody>
                  <a:tcPr marT="91425" marB="91425" marR="91425" marL="91425" anchor="ctr">
                    <a:solidFill>
                      <a:schemeClr val="accent4"/>
                    </a:solidFill>
                  </a:tcPr>
                </a:tc>
              </a:tr>
              <a:tr h="381000">
                <a:tc>
                  <a:txBody>
                    <a:bodyPr/>
                    <a:lstStyle/>
                    <a:p>
                      <a:pPr indent="0" lvl="0" marL="0" rtl="0" algn="ctr">
                        <a:spcBef>
                          <a:spcPts val="0"/>
                        </a:spcBef>
                        <a:spcAft>
                          <a:spcPts val="0"/>
                        </a:spcAft>
                        <a:buNone/>
                      </a:pPr>
                      <a:r>
                        <a:rPr b="1" lang="en" sz="1500">
                          <a:solidFill>
                            <a:schemeClr val="accent4"/>
                          </a:solidFill>
                        </a:rPr>
                        <a:t>Univariate ARMA</a:t>
                      </a:r>
                      <a:endParaRPr b="1" sz="1500">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accent4"/>
                          </a:solidFill>
                        </a:rPr>
                        <a:t>258.6433</a:t>
                      </a:r>
                      <a:endParaRPr b="1" sz="1500">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accent4"/>
                          </a:solidFill>
                        </a:rPr>
                        <a:t>195.5608</a:t>
                      </a:r>
                      <a:endParaRPr b="1" sz="1500">
                        <a:solidFill>
                          <a:schemeClr val="accent4"/>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sz="1500">
                          <a:solidFill>
                            <a:schemeClr val="accent4"/>
                          </a:solidFill>
                        </a:rPr>
                        <a:t>314.4016</a:t>
                      </a:r>
                      <a:endParaRPr b="1" sz="1500">
                        <a:solidFill>
                          <a:schemeClr val="accent4"/>
                        </a:solidFill>
                      </a:endParaRPr>
                    </a:p>
                  </a:txBody>
                  <a:tcPr marT="91425" marB="91425" marR="91425" marL="91425"/>
                </a:tc>
              </a:tr>
              <a:tr h="381000">
                <a:tc>
                  <a:txBody>
                    <a:bodyPr/>
                    <a:lstStyle/>
                    <a:p>
                      <a:pPr indent="0" lvl="0" marL="0" rtl="0" algn="ctr">
                        <a:spcBef>
                          <a:spcPts val="0"/>
                        </a:spcBef>
                        <a:spcAft>
                          <a:spcPts val="0"/>
                        </a:spcAft>
                        <a:buNone/>
                      </a:pPr>
                      <a:r>
                        <a:rPr b="1" lang="en" sz="1500">
                          <a:solidFill>
                            <a:schemeClr val="accent4"/>
                          </a:solidFill>
                        </a:rPr>
                        <a:t>VAR (IXIC + KS11 + Volume)</a:t>
                      </a:r>
                      <a:endParaRPr b="1" sz="1500">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accent4"/>
                          </a:solidFill>
                        </a:rPr>
                        <a:t>494.6906</a:t>
                      </a:r>
                      <a:endParaRPr b="1" sz="1500">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accent4"/>
                          </a:solidFill>
                        </a:rPr>
                        <a:t>383.7788</a:t>
                      </a:r>
                      <a:endParaRPr b="1" sz="1500">
                        <a:solidFill>
                          <a:schemeClr val="accent4"/>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sz="1500">
                          <a:solidFill>
                            <a:schemeClr val="accent4"/>
                          </a:solidFill>
                        </a:rPr>
                        <a:t>528.87</a:t>
                      </a:r>
                      <a:endParaRPr b="1" sz="1500">
                        <a:solidFill>
                          <a:schemeClr val="accent4"/>
                        </a:solidFill>
                      </a:endParaRPr>
                    </a:p>
                  </a:txBody>
                  <a:tcPr marT="91425" marB="91425" marR="91425" marL="91425"/>
                </a:tc>
              </a:tr>
              <a:tr h="381000">
                <a:tc>
                  <a:txBody>
                    <a:bodyPr/>
                    <a:lstStyle/>
                    <a:p>
                      <a:pPr indent="0" lvl="0" marL="0" rtl="0" algn="ctr">
                        <a:spcBef>
                          <a:spcPts val="0"/>
                        </a:spcBef>
                        <a:spcAft>
                          <a:spcPts val="0"/>
                        </a:spcAft>
                        <a:buNone/>
                      </a:pPr>
                      <a:r>
                        <a:rPr b="1" lang="en" sz="1500">
                          <a:solidFill>
                            <a:schemeClr val="accent4"/>
                          </a:solidFill>
                        </a:rPr>
                        <a:t>Ensemble</a:t>
                      </a:r>
                      <a:endParaRPr b="1" sz="1500">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accent1"/>
                          </a:solidFill>
                          <a:latin typeface="Inter"/>
                          <a:ea typeface="Inter"/>
                          <a:cs typeface="Inter"/>
                          <a:sym typeface="Inter"/>
                        </a:rPr>
                        <a:t>213.8581</a:t>
                      </a:r>
                      <a:endParaRPr b="1" sz="1500">
                        <a:solidFill>
                          <a:schemeClr val="accent1"/>
                        </a:solidFill>
                        <a:latin typeface="Inter"/>
                        <a:ea typeface="Inter"/>
                        <a:cs typeface="Inter"/>
                        <a:sym typeface="Inter"/>
                      </a:endParaRPr>
                    </a:p>
                    <a:p>
                      <a:pPr indent="0" lvl="0" marL="0" rtl="0" algn="ctr">
                        <a:spcBef>
                          <a:spcPts val="0"/>
                        </a:spcBef>
                        <a:spcAft>
                          <a:spcPts val="0"/>
                        </a:spcAft>
                        <a:buNone/>
                      </a:pPr>
                      <a:r>
                        <a:t/>
                      </a:r>
                      <a:endParaRPr b="1" sz="1500">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accent1"/>
                          </a:solidFill>
                          <a:latin typeface="Inter"/>
                          <a:ea typeface="Inter"/>
                          <a:cs typeface="Inter"/>
                          <a:sym typeface="Inter"/>
                        </a:rPr>
                        <a:t>170.7206</a:t>
                      </a:r>
                      <a:endParaRPr b="1" sz="1500">
                        <a:solidFill>
                          <a:schemeClr val="accent4"/>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sz="1500">
                          <a:solidFill>
                            <a:schemeClr val="accent1"/>
                          </a:solidFill>
                          <a:latin typeface="Inter"/>
                          <a:ea typeface="Inter"/>
                          <a:cs typeface="Inter"/>
                          <a:sym typeface="Inter"/>
                        </a:rPr>
                        <a:t>252.262</a:t>
                      </a:r>
                      <a:endParaRPr b="1" sz="1500">
                        <a:solidFill>
                          <a:schemeClr val="accent4"/>
                        </a:solidFill>
                      </a:endParaRPr>
                    </a:p>
                  </a:txBody>
                  <a:tcPr marT="91425" marB="91425" marR="91425" marL="91425"/>
                </a:tc>
              </a:tr>
            </a:tbl>
          </a:graphicData>
        </a:graphic>
      </p:graphicFrame>
      <p:sp>
        <p:nvSpPr>
          <p:cNvPr id="493" name="Google Shape;493;p58"/>
          <p:cNvSpPr txBox="1"/>
          <p:nvPr/>
        </p:nvSpPr>
        <p:spPr>
          <a:xfrm>
            <a:off x="6381750" y="1073600"/>
            <a:ext cx="2052600" cy="51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accent4"/>
                </a:solidFill>
                <a:latin typeface="Inter"/>
                <a:ea typeface="Inter"/>
                <a:cs typeface="Inter"/>
                <a:sym typeface="Inter"/>
              </a:rPr>
              <a:t>* 95% Confidence Intervals</a:t>
            </a:r>
            <a:endParaRPr>
              <a:solidFill>
                <a:schemeClr val="accent4"/>
              </a:solidFill>
              <a:latin typeface="Inter"/>
              <a:ea typeface="Inter"/>
              <a:cs typeface="Inter"/>
              <a:sym typeface="Inter"/>
            </a:endParaRPr>
          </a:p>
        </p:txBody>
      </p:sp>
      <p:sp>
        <p:nvSpPr>
          <p:cNvPr id="494" name="Google Shape;494;p58"/>
          <p:cNvSpPr/>
          <p:nvPr/>
        </p:nvSpPr>
        <p:spPr>
          <a:xfrm>
            <a:off x="779225" y="3400800"/>
            <a:ext cx="7707600" cy="7896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5" name="Google Shape;495;p58"/>
          <p:cNvSpPr txBox="1"/>
          <p:nvPr/>
        </p:nvSpPr>
        <p:spPr>
          <a:xfrm>
            <a:off x="3323400" y="4478625"/>
            <a:ext cx="48681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6F5EC"/>
                </a:solidFill>
                <a:latin typeface="Inter"/>
                <a:ea typeface="Inter"/>
                <a:cs typeface="Inter"/>
                <a:sym typeface="Inter"/>
              </a:rPr>
              <a:t>Ensemble out-performs individual models in short-term</a:t>
            </a:r>
            <a:endParaRPr b="1" sz="1700">
              <a:solidFill>
                <a:srgbClr val="F6F5EC"/>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9" name="Shape 499"/>
        <p:cNvGrpSpPr/>
        <p:nvPr/>
      </p:nvGrpSpPr>
      <p:grpSpPr>
        <a:xfrm>
          <a:off x="0" y="0"/>
          <a:ext cx="0" cy="0"/>
          <a:chOff x="0" y="0"/>
          <a:chExt cx="0" cy="0"/>
        </a:xfrm>
      </p:grpSpPr>
      <p:sp>
        <p:nvSpPr>
          <p:cNvPr id="500" name="Google Shape;500;p59"/>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Long</a:t>
            </a:r>
            <a:r>
              <a:rPr b="1" i="1" lang="en" sz="3700" u="sng">
                <a:solidFill>
                  <a:schemeClr val="accent4"/>
                </a:solidFill>
              </a:rPr>
              <a:t>-Term Performance Comparison</a:t>
            </a:r>
            <a:endParaRPr b="1" i="1" sz="3700">
              <a:solidFill>
                <a:schemeClr val="accent4"/>
              </a:solidFill>
            </a:endParaRPr>
          </a:p>
        </p:txBody>
      </p:sp>
      <p:graphicFrame>
        <p:nvGraphicFramePr>
          <p:cNvPr id="501" name="Google Shape;501;p59"/>
          <p:cNvGraphicFramePr/>
          <p:nvPr/>
        </p:nvGraphicFramePr>
        <p:xfrm>
          <a:off x="952500" y="1809750"/>
          <a:ext cx="3000000" cy="3000000"/>
        </p:xfrm>
        <a:graphic>
          <a:graphicData uri="http://schemas.openxmlformats.org/drawingml/2006/table">
            <a:tbl>
              <a:tblPr>
                <a:noFill/>
                <a:tableStyleId>{B08F13C9-174B-4EB0-9C76-0671554E0F38}</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sz="2300"/>
                        <a:t>Model</a:t>
                      </a:r>
                      <a:endParaRPr b="1" sz="2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2300"/>
                        <a:t>Root ASE</a:t>
                      </a:r>
                      <a:endParaRPr b="1" sz="2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2300"/>
                        <a:t>Lower</a:t>
                      </a:r>
                      <a:endParaRPr b="1" sz="2300"/>
                    </a:p>
                  </a:txBody>
                  <a:tcPr marT="91425" marB="91425" marR="91425" marL="91425" anchor="ctr">
                    <a:lnL cap="flat" cmpd="sng" w="9525">
                      <a:solidFill>
                        <a:srgbClr val="9E9E9E"/>
                      </a:solidFill>
                      <a:prstDash val="solid"/>
                      <a:round/>
                      <a:headEnd len="sm" w="sm" type="none"/>
                      <a:tailEnd len="sm" w="sm" type="none"/>
                    </a:lnL>
                    <a:solidFill>
                      <a:schemeClr val="accent4"/>
                    </a:solidFill>
                  </a:tcPr>
                </a:tc>
                <a:tc>
                  <a:txBody>
                    <a:bodyPr/>
                    <a:lstStyle/>
                    <a:p>
                      <a:pPr indent="0" lvl="0" marL="0" rtl="0" algn="ctr">
                        <a:spcBef>
                          <a:spcPts val="0"/>
                        </a:spcBef>
                        <a:spcAft>
                          <a:spcPts val="0"/>
                        </a:spcAft>
                        <a:buNone/>
                      </a:pPr>
                      <a:r>
                        <a:rPr b="1" lang="en" sz="2300"/>
                        <a:t>Upper</a:t>
                      </a:r>
                      <a:endParaRPr b="1" sz="2300"/>
                    </a:p>
                  </a:txBody>
                  <a:tcPr marT="91425" marB="91425" marR="91425" marL="91425" anchor="ctr">
                    <a:solidFill>
                      <a:schemeClr val="accent4"/>
                    </a:solidFill>
                  </a:tcPr>
                </a:tc>
              </a:tr>
              <a:tr h="381000">
                <a:tc>
                  <a:txBody>
                    <a:bodyPr/>
                    <a:lstStyle/>
                    <a:p>
                      <a:pPr indent="0" lvl="0" marL="0" rtl="0" algn="ctr">
                        <a:spcBef>
                          <a:spcPts val="0"/>
                        </a:spcBef>
                        <a:spcAft>
                          <a:spcPts val="0"/>
                        </a:spcAft>
                        <a:buNone/>
                      </a:pPr>
                      <a:r>
                        <a:rPr b="1" lang="en">
                          <a:solidFill>
                            <a:schemeClr val="accent4"/>
                          </a:solidFill>
                        </a:rPr>
                        <a:t>Univariate ARMA</a:t>
                      </a:r>
                      <a:endParaRPr b="1">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4"/>
                          </a:solidFill>
                        </a:rPr>
                        <a:t>1610.665</a:t>
                      </a:r>
                      <a:endParaRPr b="1">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4"/>
                          </a:solidFill>
                        </a:rPr>
                        <a:t>1537.771</a:t>
                      </a:r>
                      <a:endParaRPr b="1">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solidFill>
                            <a:schemeClr val="accent4"/>
                          </a:solidFill>
                        </a:rPr>
                        <a:t>1684.213</a:t>
                      </a:r>
                      <a:endParaRPr b="1">
                        <a:solidFill>
                          <a:schemeClr val="accent4"/>
                        </a:solidFill>
                      </a:endParaRPr>
                    </a:p>
                  </a:txBody>
                  <a:tcPr marT="91425" marB="91425" marR="91425" marL="91425" anchor="ctr"/>
                </a:tc>
              </a:tr>
              <a:tr h="381000">
                <a:tc>
                  <a:txBody>
                    <a:bodyPr/>
                    <a:lstStyle/>
                    <a:p>
                      <a:pPr indent="0" lvl="0" marL="0" rtl="0" algn="ctr">
                        <a:spcBef>
                          <a:spcPts val="0"/>
                        </a:spcBef>
                        <a:spcAft>
                          <a:spcPts val="0"/>
                        </a:spcAft>
                        <a:buNone/>
                      </a:pPr>
                      <a:r>
                        <a:rPr b="1" lang="en">
                          <a:solidFill>
                            <a:schemeClr val="accent4"/>
                          </a:solidFill>
                        </a:rPr>
                        <a:t>VAR (IXIC + KS11 + Volume)</a:t>
                      </a:r>
                      <a:endParaRPr b="1">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4"/>
                          </a:solidFill>
                        </a:rPr>
                        <a:t>3731.627.7</a:t>
                      </a:r>
                      <a:endParaRPr b="1">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4"/>
                          </a:solidFill>
                        </a:rPr>
                        <a:t>4087.146.319</a:t>
                      </a:r>
                      <a:endParaRPr b="1">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solidFill>
                            <a:schemeClr val="accent4"/>
                          </a:solidFill>
                        </a:rPr>
                        <a:t>3376.108</a:t>
                      </a:r>
                      <a:endParaRPr b="1">
                        <a:solidFill>
                          <a:schemeClr val="accent4"/>
                        </a:solidFill>
                      </a:endParaRPr>
                    </a:p>
                  </a:txBody>
                  <a:tcPr marT="91425" marB="91425" marR="91425" marL="91425" anchor="ctr"/>
                </a:tc>
              </a:tr>
              <a:tr h="381000">
                <a:tc>
                  <a:txBody>
                    <a:bodyPr/>
                    <a:lstStyle/>
                    <a:p>
                      <a:pPr indent="0" lvl="0" marL="0" rtl="0" algn="ctr">
                        <a:spcBef>
                          <a:spcPts val="0"/>
                        </a:spcBef>
                        <a:spcAft>
                          <a:spcPts val="0"/>
                        </a:spcAft>
                        <a:buNone/>
                      </a:pPr>
                      <a:r>
                        <a:rPr b="1" lang="en">
                          <a:solidFill>
                            <a:schemeClr val="accent4"/>
                          </a:solidFill>
                        </a:rPr>
                        <a:t>Ensemble</a:t>
                      </a:r>
                      <a:endParaRPr b="1">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4"/>
                          </a:solidFill>
                        </a:rPr>
                        <a:t>3144.388</a:t>
                      </a:r>
                      <a:endParaRPr b="1">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4"/>
                          </a:solidFill>
                        </a:rPr>
                        <a:t>2935.582</a:t>
                      </a:r>
                      <a:endParaRPr b="1">
                        <a:solidFill>
                          <a:schemeClr val="accent4"/>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solidFill>
                            <a:schemeClr val="accent4"/>
                          </a:solidFill>
                        </a:rPr>
                        <a:t>3359.875</a:t>
                      </a:r>
                      <a:endParaRPr b="1">
                        <a:solidFill>
                          <a:schemeClr val="accent4"/>
                        </a:solidFill>
                      </a:endParaRPr>
                    </a:p>
                  </a:txBody>
                  <a:tcPr marT="91425" marB="91425" marR="91425" marL="91425" anchor="ctr"/>
                </a:tc>
              </a:tr>
            </a:tbl>
          </a:graphicData>
        </a:graphic>
      </p:graphicFrame>
      <p:sp>
        <p:nvSpPr>
          <p:cNvPr id="502" name="Google Shape;502;p59"/>
          <p:cNvSpPr txBox="1"/>
          <p:nvPr/>
        </p:nvSpPr>
        <p:spPr>
          <a:xfrm>
            <a:off x="2734350" y="3989875"/>
            <a:ext cx="5457300" cy="8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F0000"/>
                </a:solidFill>
                <a:latin typeface="Inter"/>
                <a:ea typeface="Inter"/>
                <a:cs typeface="Inter"/>
                <a:sym typeface="Inter"/>
              </a:rPr>
              <a:t>Univariate </a:t>
            </a:r>
            <a:r>
              <a:rPr b="1" i="1" lang="en" sz="1800">
                <a:solidFill>
                  <a:srgbClr val="FF0000"/>
                </a:solidFill>
                <a:latin typeface="Inter"/>
                <a:ea typeface="Inter"/>
                <a:cs typeface="Inter"/>
                <a:sym typeface="Inter"/>
              </a:rPr>
              <a:t>outperforms</a:t>
            </a:r>
            <a:r>
              <a:rPr b="1" i="1" lang="en" sz="1800">
                <a:solidFill>
                  <a:srgbClr val="FF0000"/>
                </a:solidFill>
                <a:latin typeface="Inter"/>
                <a:ea typeface="Inter"/>
                <a:cs typeface="Inter"/>
                <a:sym typeface="Inter"/>
              </a:rPr>
              <a:t> VAR and Ensemble in Long-Term</a:t>
            </a:r>
            <a:endParaRPr b="1" i="1" sz="1800">
              <a:solidFill>
                <a:srgbClr val="FF0000"/>
              </a:solidFill>
              <a:latin typeface="Inter"/>
              <a:ea typeface="Inter"/>
              <a:cs typeface="Inter"/>
              <a:sym typeface="Inter"/>
            </a:endParaRPr>
          </a:p>
        </p:txBody>
      </p:sp>
      <p:sp>
        <p:nvSpPr>
          <p:cNvPr id="503" name="Google Shape;503;p59"/>
          <p:cNvSpPr txBox="1"/>
          <p:nvPr/>
        </p:nvSpPr>
        <p:spPr>
          <a:xfrm>
            <a:off x="6381750" y="1073600"/>
            <a:ext cx="2052600" cy="51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accent4"/>
                </a:solidFill>
                <a:latin typeface="Inter"/>
                <a:ea typeface="Inter"/>
                <a:cs typeface="Inter"/>
                <a:sym typeface="Inter"/>
              </a:rPr>
              <a:t>* </a:t>
            </a:r>
            <a:r>
              <a:rPr lang="en">
                <a:solidFill>
                  <a:schemeClr val="accent4"/>
                </a:solidFill>
                <a:latin typeface="Inter"/>
                <a:ea typeface="Inter"/>
                <a:cs typeface="Inter"/>
                <a:sym typeface="Inter"/>
              </a:rPr>
              <a:t>95% Confidence Intervals</a:t>
            </a:r>
            <a:endParaRPr>
              <a:solidFill>
                <a:schemeClr val="accent4"/>
              </a:solidFill>
              <a:latin typeface="Inter"/>
              <a:ea typeface="Inter"/>
              <a:cs typeface="Inter"/>
              <a:sym typeface="Inter"/>
            </a:endParaRPr>
          </a:p>
        </p:txBody>
      </p:sp>
      <p:sp>
        <p:nvSpPr>
          <p:cNvPr id="504" name="Google Shape;504;p59"/>
          <p:cNvSpPr/>
          <p:nvPr/>
        </p:nvSpPr>
        <p:spPr>
          <a:xfrm>
            <a:off x="779225" y="2105400"/>
            <a:ext cx="7707600" cy="7896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6" name="Shape 346"/>
        <p:cNvGrpSpPr/>
        <p:nvPr/>
      </p:nvGrpSpPr>
      <p:grpSpPr>
        <a:xfrm>
          <a:off x="0" y="0"/>
          <a:ext cx="0" cy="0"/>
          <a:chOff x="0" y="0"/>
          <a:chExt cx="0" cy="0"/>
        </a:xfrm>
      </p:grpSpPr>
      <p:sp>
        <p:nvSpPr>
          <p:cNvPr id="347" name="Google Shape;347;p42"/>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348" name="Google Shape;348;p42"/>
          <p:cNvPicPr preferRelativeResize="0"/>
          <p:nvPr/>
        </p:nvPicPr>
        <p:blipFill rotWithShape="1">
          <a:blip r:embed="rId3">
            <a:alphaModFix/>
          </a:blip>
          <a:srcRect b="0" l="0" r="0" t="18334"/>
          <a:stretch/>
        </p:blipFill>
        <p:spPr>
          <a:xfrm>
            <a:off x="-87560" y="0"/>
            <a:ext cx="2519236" cy="5143500"/>
          </a:xfrm>
          <a:prstGeom prst="rect">
            <a:avLst/>
          </a:prstGeom>
          <a:noFill/>
          <a:ln>
            <a:noFill/>
          </a:ln>
        </p:spPr>
      </p:pic>
      <p:sp>
        <p:nvSpPr>
          <p:cNvPr id="349" name="Google Shape;349;p42"/>
          <p:cNvSpPr txBox="1"/>
          <p:nvPr/>
        </p:nvSpPr>
        <p:spPr>
          <a:xfrm>
            <a:off x="3281050" y="203200"/>
            <a:ext cx="5434500" cy="8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300" u="sng">
                <a:solidFill>
                  <a:schemeClr val="lt1"/>
                </a:solidFill>
                <a:latin typeface="Times New Roman"/>
                <a:ea typeface="Times New Roman"/>
                <a:cs typeface="Times New Roman"/>
                <a:sym typeface="Times New Roman"/>
              </a:rPr>
              <a:t>A Long History </a:t>
            </a:r>
            <a:endParaRPr b="1" sz="4300" u="sng">
              <a:solidFill>
                <a:schemeClr val="lt1"/>
              </a:solidFill>
              <a:latin typeface="Times New Roman"/>
              <a:ea typeface="Times New Roman"/>
              <a:cs typeface="Times New Roman"/>
              <a:sym typeface="Times New Roman"/>
            </a:endParaRPr>
          </a:p>
        </p:txBody>
      </p:sp>
      <p:sp>
        <p:nvSpPr>
          <p:cNvPr id="350" name="Google Shape;350;p42"/>
          <p:cNvSpPr txBox="1"/>
          <p:nvPr/>
        </p:nvSpPr>
        <p:spPr>
          <a:xfrm>
            <a:off x="2866975" y="1420700"/>
            <a:ext cx="5986800" cy="862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Char char="-"/>
            </a:pPr>
            <a:r>
              <a:rPr b="1" i="1" lang="en" sz="2000">
                <a:solidFill>
                  <a:schemeClr val="lt1"/>
                </a:solidFill>
              </a:rPr>
              <a:t>Deep ties to U.S. established since earliest days of South Korea</a:t>
            </a:r>
            <a:endParaRPr b="1" i="1" sz="2000">
              <a:solidFill>
                <a:schemeClr val="lt1"/>
              </a:solidFill>
            </a:endParaRPr>
          </a:p>
        </p:txBody>
      </p:sp>
      <p:sp>
        <p:nvSpPr>
          <p:cNvPr id="351" name="Google Shape;351;p42"/>
          <p:cNvSpPr txBox="1"/>
          <p:nvPr/>
        </p:nvSpPr>
        <p:spPr>
          <a:xfrm>
            <a:off x="2866975" y="3725350"/>
            <a:ext cx="57003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i="1" lang="en" sz="2000">
                <a:solidFill>
                  <a:schemeClr val="lt1"/>
                </a:solidFill>
              </a:rPr>
              <a:t>South Korea is now one of the leading trading partners with the U.S.</a:t>
            </a:r>
            <a:endParaRPr/>
          </a:p>
        </p:txBody>
      </p:sp>
      <p:sp>
        <p:nvSpPr>
          <p:cNvPr id="352" name="Google Shape;352;p42"/>
          <p:cNvSpPr txBox="1"/>
          <p:nvPr/>
        </p:nvSpPr>
        <p:spPr>
          <a:xfrm>
            <a:off x="2866975" y="2571750"/>
            <a:ext cx="59868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i="1" lang="en" sz="2000">
                <a:solidFill>
                  <a:schemeClr val="lt1"/>
                </a:solidFill>
              </a:rPr>
              <a:t>Military and economic pressures have propelled cooperation between nations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8" name="Shape 508"/>
        <p:cNvGrpSpPr/>
        <p:nvPr/>
      </p:nvGrpSpPr>
      <p:grpSpPr>
        <a:xfrm>
          <a:off x="0" y="0"/>
          <a:ext cx="0" cy="0"/>
          <a:chOff x="0" y="0"/>
          <a:chExt cx="0" cy="0"/>
        </a:xfrm>
      </p:grpSpPr>
      <p:sp>
        <p:nvSpPr>
          <p:cNvPr id="509" name="Google Shape;509;p60"/>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500" u="sng">
                <a:solidFill>
                  <a:schemeClr val="accent4"/>
                </a:solidFill>
              </a:rPr>
              <a:t>Conclusion</a:t>
            </a:r>
            <a:endParaRPr b="1" i="1" sz="3500">
              <a:solidFill>
                <a:schemeClr val="accent4"/>
              </a:solidFill>
            </a:endParaRPr>
          </a:p>
        </p:txBody>
      </p:sp>
      <p:sp>
        <p:nvSpPr>
          <p:cNvPr id="510" name="Google Shape;510;p60"/>
          <p:cNvSpPr txBox="1"/>
          <p:nvPr/>
        </p:nvSpPr>
        <p:spPr>
          <a:xfrm>
            <a:off x="365100" y="1063650"/>
            <a:ext cx="8413800" cy="15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chemeClr val="accent4"/>
              </a:solidFill>
              <a:latin typeface="Inter"/>
              <a:ea typeface="Inter"/>
              <a:cs typeface="Inter"/>
              <a:sym typeface="Inter"/>
            </a:endParaRPr>
          </a:p>
          <a:p>
            <a:pPr indent="-323850" lvl="0" marL="457200" rtl="0" algn="l">
              <a:spcBef>
                <a:spcPts val="0"/>
              </a:spcBef>
              <a:spcAft>
                <a:spcPts val="0"/>
              </a:spcAft>
              <a:buClr>
                <a:schemeClr val="accent4"/>
              </a:buClr>
              <a:buSzPts val="1500"/>
              <a:buFont typeface="Inter"/>
              <a:buChar char="-"/>
            </a:pPr>
            <a:r>
              <a:rPr b="1" lang="en" sz="1500">
                <a:solidFill>
                  <a:schemeClr val="accent4"/>
                </a:solidFill>
                <a:latin typeface="Inter"/>
                <a:ea typeface="Inter"/>
                <a:cs typeface="Inter"/>
                <a:sym typeface="Inter"/>
              </a:rPr>
              <a:t>Limited predictive relationship identified with present models between IXIC and KS11</a:t>
            </a:r>
            <a:endParaRPr b="1" sz="1500">
              <a:solidFill>
                <a:schemeClr val="accent4"/>
              </a:solidFill>
              <a:latin typeface="Inter"/>
              <a:ea typeface="Inter"/>
              <a:cs typeface="Inter"/>
              <a:sym typeface="Inter"/>
            </a:endParaRPr>
          </a:p>
          <a:p>
            <a:pPr indent="-323850" lvl="1" marL="914400" rtl="0" algn="l">
              <a:spcBef>
                <a:spcPts val="0"/>
              </a:spcBef>
              <a:spcAft>
                <a:spcPts val="0"/>
              </a:spcAft>
              <a:buClr>
                <a:schemeClr val="accent4"/>
              </a:buClr>
              <a:buSzPts val="1500"/>
              <a:buFont typeface="Inter"/>
              <a:buChar char="-"/>
            </a:pPr>
            <a:r>
              <a:rPr b="1" lang="en" sz="1500">
                <a:solidFill>
                  <a:schemeClr val="accent4"/>
                </a:solidFill>
                <a:latin typeface="Inter"/>
                <a:ea typeface="Inter"/>
                <a:cs typeface="Inter"/>
                <a:sym typeface="Inter"/>
              </a:rPr>
              <a:t>Limitations:</a:t>
            </a:r>
            <a:endParaRPr b="1" sz="1500">
              <a:solidFill>
                <a:schemeClr val="accent4"/>
              </a:solidFill>
              <a:latin typeface="Inter"/>
              <a:ea typeface="Inter"/>
              <a:cs typeface="Inter"/>
              <a:sym typeface="Inter"/>
            </a:endParaRPr>
          </a:p>
          <a:p>
            <a:pPr indent="-323850" lvl="2" marL="1371600" rtl="0" algn="l">
              <a:spcBef>
                <a:spcPts val="0"/>
              </a:spcBef>
              <a:spcAft>
                <a:spcPts val="0"/>
              </a:spcAft>
              <a:buClr>
                <a:schemeClr val="accent4"/>
              </a:buClr>
              <a:buSzPts val="1500"/>
              <a:buFont typeface="Inter"/>
              <a:buChar char="-"/>
            </a:pPr>
            <a:r>
              <a:rPr b="1" lang="en" sz="1500">
                <a:solidFill>
                  <a:schemeClr val="accent4"/>
                </a:solidFill>
                <a:latin typeface="Inter"/>
                <a:ea typeface="Inter"/>
                <a:cs typeface="Inter"/>
                <a:sym typeface="Inter"/>
              </a:rPr>
              <a:t>Processing Power</a:t>
            </a:r>
            <a:endParaRPr b="1" sz="1500">
              <a:solidFill>
                <a:schemeClr val="accent4"/>
              </a:solidFill>
              <a:latin typeface="Inter"/>
              <a:ea typeface="Inter"/>
              <a:cs typeface="Inter"/>
              <a:sym typeface="Inter"/>
            </a:endParaRPr>
          </a:p>
          <a:p>
            <a:pPr indent="-323850" lvl="2" marL="1371600" rtl="0" algn="l">
              <a:spcBef>
                <a:spcPts val="0"/>
              </a:spcBef>
              <a:spcAft>
                <a:spcPts val="0"/>
              </a:spcAft>
              <a:buClr>
                <a:schemeClr val="accent4"/>
              </a:buClr>
              <a:buSzPts val="1500"/>
              <a:buFont typeface="Inter"/>
              <a:buChar char="-"/>
            </a:pPr>
            <a:r>
              <a:rPr b="1" lang="en" sz="1500">
                <a:solidFill>
                  <a:schemeClr val="accent4"/>
                </a:solidFill>
                <a:latin typeface="Inter"/>
                <a:ea typeface="Inter"/>
                <a:cs typeface="Inter"/>
                <a:sym typeface="Inter"/>
              </a:rPr>
              <a:t>Limited data available (only price data and volume data)</a:t>
            </a:r>
            <a:endParaRPr b="1" i="1" sz="1500">
              <a:solidFill>
                <a:schemeClr val="accent4"/>
              </a:solidFill>
              <a:latin typeface="Inter"/>
              <a:ea typeface="Inter"/>
              <a:cs typeface="Inter"/>
              <a:sym typeface="Inter"/>
            </a:endParaRPr>
          </a:p>
        </p:txBody>
      </p:sp>
      <p:sp>
        <p:nvSpPr>
          <p:cNvPr id="511" name="Google Shape;511;p60"/>
          <p:cNvSpPr txBox="1"/>
          <p:nvPr/>
        </p:nvSpPr>
        <p:spPr>
          <a:xfrm>
            <a:off x="389825" y="2813925"/>
            <a:ext cx="8680800" cy="18747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Inter"/>
              <a:buChar char="-"/>
            </a:pPr>
            <a:r>
              <a:rPr b="1" lang="en" sz="1200">
                <a:solidFill>
                  <a:schemeClr val="lt1"/>
                </a:solidFill>
                <a:latin typeface="Inter"/>
                <a:ea typeface="Inter"/>
                <a:cs typeface="Inter"/>
                <a:sym typeface="Inter"/>
              </a:rPr>
              <a:t>Findings and Applications:</a:t>
            </a:r>
            <a:endParaRPr b="1" sz="1200">
              <a:solidFill>
                <a:schemeClr val="lt1"/>
              </a:solidFill>
              <a:latin typeface="Inter"/>
              <a:ea typeface="Inter"/>
              <a:cs typeface="Inter"/>
              <a:sym typeface="Inter"/>
            </a:endParaRPr>
          </a:p>
          <a:p>
            <a:pPr indent="-304800" lvl="1" marL="914400" rtl="0" algn="l">
              <a:spcBef>
                <a:spcPts val="0"/>
              </a:spcBef>
              <a:spcAft>
                <a:spcPts val="0"/>
              </a:spcAft>
              <a:buClr>
                <a:schemeClr val="lt1"/>
              </a:buClr>
              <a:buSzPts val="1200"/>
              <a:buFont typeface="Inter"/>
              <a:buChar char="-"/>
            </a:pPr>
            <a:r>
              <a:rPr b="1" lang="en" sz="1200">
                <a:solidFill>
                  <a:schemeClr val="lt1"/>
                </a:solidFill>
                <a:latin typeface="Inter"/>
                <a:ea typeface="Inter"/>
                <a:cs typeface="Inter"/>
                <a:sym typeface="Inter"/>
              </a:rPr>
              <a:t>Ensembling provides better performance overt just VAR or ARMA in short term, but not in long term.</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304800" lvl="1" marL="914400" rtl="0" algn="l">
              <a:spcBef>
                <a:spcPts val="0"/>
              </a:spcBef>
              <a:spcAft>
                <a:spcPts val="0"/>
              </a:spcAft>
              <a:buClr>
                <a:schemeClr val="lt1"/>
              </a:buClr>
              <a:buSzPts val="1200"/>
              <a:buFont typeface="Inter"/>
              <a:buChar char="-"/>
            </a:pPr>
            <a:r>
              <a:rPr b="1" i="1" lang="en" sz="1200">
                <a:solidFill>
                  <a:schemeClr val="lt1"/>
                </a:solidFill>
                <a:latin typeface="Inter"/>
                <a:ea typeface="Inter"/>
                <a:cs typeface="Inter"/>
                <a:sym typeface="Inter"/>
              </a:rPr>
              <a:t>In the short term, investors can ensemble predictive models to generate predictions that capture potential market trends, however they should be wary of long-term predictions extending beyond 30 days</a:t>
            </a:r>
            <a:endParaRPr b="1" i="1" sz="1200">
              <a:solidFill>
                <a:schemeClr val="lt1"/>
              </a:solidFill>
              <a:latin typeface="Inter"/>
              <a:ea typeface="Inter"/>
              <a:cs typeface="Inter"/>
              <a:sym typeface="Inter"/>
            </a:endParaRPr>
          </a:p>
          <a:p>
            <a:pPr indent="0" lvl="0" marL="0" rtl="0" algn="l">
              <a:spcBef>
                <a:spcPts val="0"/>
              </a:spcBef>
              <a:spcAft>
                <a:spcPts val="0"/>
              </a:spcAft>
              <a:buNone/>
            </a:pPr>
            <a:r>
              <a:t/>
            </a:r>
            <a:endParaRPr b="1" i="1" sz="1200">
              <a:solidFill>
                <a:schemeClr val="lt1"/>
              </a:solidFill>
              <a:latin typeface="Inter"/>
              <a:ea typeface="Inter"/>
              <a:cs typeface="Inter"/>
              <a:sym typeface="Inter"/>
            </a:endParaRPr>
          </a:p>
          <a:p>
            <a:pPr indent="-304800" lvl="1" marL="914400" rtl="0" algn="l">
              <a:lnSpc>
                <a:spcPct val="115000"/>
              </a:lnSpc>
              <a:spcBef>
                <a:spcPts val="0"/>
              </a:spcBef>
              <a:spcAft>
                <a:spcPts val="0"/>
              </a:spcAft>
              <a:buClr>
                <a:schemeClr val="accent1"/>
              </a:buClr>
              <a:buSzPts val="1200"/>
              <a:buFont typeface="Inter"/>
              <a:buChar char="-"/>
            </a:pPr>
            <a:r>
              <a:rPr b="1" i="1" lang="en" sz="1200">
                <a:solidFill>
                  <a:schemeClr val="accent1"/>
                </a:solidFill>
                <a:latin typeface="Inter"/>
                <a:ea typeface="Inter"/>
                <a:cs typeface="Inter"/>
                <a:sym typeface="Inter"/>
              </a:rPr>
              <a:t>Our models grossly underestimated the price </a:t>
            </a:r>
            <a:r>
              <a:rPr b="1" i="1" lang="en" sz="1200">
                <a:solidFill>
                  <a:schemeClr val="accent1"/>
                </a:solidFill>
              </a:rPr>
              <a:t>for conservative investment portfolio, leaving considerable room for improvement with more advanced (Complex Neural Network) models</a:t>
            </a:r>
            <a:endParaRPr b="1" i="1" sz="1200">
              <a:solidFill>
                <a:schemeClr val="accent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15" name="Shape 515"/>
        <p:cNvGrpSpPr/>
        <p:nvPr/>
      </p:nvGrpSpPr>
      <p:grpSpPr>
        <a:xfrm>
          <a:off x="0" y="0"/>
          <a:ext cx="0" cy="0"/>
          <a:chOff x="0" y="0"/>
          <a:chExt cx="0" cy="0"/>
        </a:xfrm>
      </p:grpSpPr>
      <p:sp>
        <p:nvSpPr>
          <p:cNvPr id="516" name="Google Shape;516;p61"/>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Future Projects</a:t>
            </a:r>
            <a:endParaRPr b="1" i="1" sz="3700">
              <a:solidFill>
                <a:schemeClr val="accent4"/>
              </a:solidFill>
            </a:endParaRPr>
          </a:p>
        </p:txBody>
      </p:sp>
      <p:sp>
        <p:nvSpPr>
          <p:cNvPr id="517" name="Google Shape;517;p61"/>
          <p:cNvSpPr txBox="1"/>
          <p:nvPr/>
        </p:nvSpPr>
        <p:spPr>
          <a:xfrm>
            <a:off x="293350" y="1276800"/>
            <a:ext cx="7529400" cy="2023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4"/>
              </a:buClr>
              <a:buSzPts val="1500"/>
              <a:buFont typeface="Inter"/>
              <a:buChar char="-"/>
            </a:pPr>
            <a:r>
              <a:rPr b="1" i="1" lang="en" sz="1500">
                <a:solidFill>
                  <a:schemeClr val="accent4"/>
                </a:solidFill>
                <a:latin typeface="Inter"/>
                <a:ea typeface="Inter"/>
                <a:cs typeface="Inter"/>
                <a:sym typeface="Inter"/>
              </a:rPr>
              <a:t>Bolster processing power</a:t>
            </a:r>
            <a:endParaRPr b="1" i="1" sz="1500">
              <a:solidFill>
                <a:schemeClr val="accent4"/>
              </a:solidFill>
              <a:latin typeface="Inter"/>
              <a:ea typeface="Inter"/>
              <a:cs typeface="Inter"/>
              <a:sym typeface="Inter"/>
            </a:endParaRPr>
          </a:p>
          <a:p>
            <a:pPr indent="0" lvl="0" marL="0" rtl="0" algn="l">
              <a:spcBef>
                <a:spcPts val="0"/>
              </a:spcBef>
              <a:spcAft>
                <a:spcPts val="0"/>
              </a:spcAft>
              <a:buNone/>
            </a:pPr>
            <a:r>
              <a:t/>
            </a:r>
            <a:endParaRPr b="1" i="1" sz="1500">
              <a:solidFill>
                <a:schemeClr val="accent4"/>
              </a:solidFill>
              <a:latin typeface="Inter"/>
              <a:ea typeface="Inter"/>
              <a:cs typeface="Inter"/>
              <a:sym typeface="Inter"/>
            </a:endParaRPr>
          </a:p>
          <a:p>
            <a:pPr indent="-323850" lvl="1" marL="914400" rtl="0" algn="l">
              <a:spcBef>
                <a:spcPts val="0"/>
              </a:spcBef>
              <a:spcAft>
                <a:spcPts val="0"/>
              </a:spcAft>
              <a:buClr>
                <a:schemeClr val="accent4"/>
              </a:buClr>
              <a:buSzPts val="1500"/>
              <a:buFont typeface="Inter"/>
              <a:buChar char="-"/>
            </a:pPr>
            <a:r>
              <a:rPr b="1" lang="en" sz="1500">
                <a:solidFill>
                  <a:schemeClr val="accent4"/>
                </a:solidFill>
                <a:latin typeface="Inter"/>
                <a:ea typeface="Inter"/>
                <a:cs typeface="Inter"/>
                <a:sym typeface="Inter"/>
              </a:rPr>
              <a:t>Access to stronger CPU and Memory capabilities might improve </a:t>
            </a:r>
            <a:r>
              <a:rPr b="1" lang="en" sz="1500">
                <a:solidFill>
                  <a:schemeClr val="accent4"/>
                </a:solidFill>
                <a:latin typeface="Inter"/>
                <a:ea typeface="Inter"/>
                <a:cs typeface="Inter"/>
                <a:sym typeface="Inter"/>
              </a:rPr>
              <a:t>processing</a:t>
            </a:r>
            <a:r>
              <a:rPr b="1" lang="en" sz="1500">
                <a:solidFill>
                  <a:schemeClr val="accent4"/>
                </a:solidFill>
                <a:latin typeface="Inter"/>
                <a:ea typeface="Inter"/>
                <a:cs typeface="Inter"/>
                <a:sym typeface="Inter"/>
              </a:rPr>
              <a:t> performance </a:t>
            </a:r>
            <a:endParaRPr b="1" sz="1500">
              <a:solidFill>
                <a:schemeClr val="accent4"/>
              </a:solidFill>
              <a:latin typeface="Inter"/>
              <a:ea typeface="Inter"/>
              <a:cs typeface="Inter"/>
              <a:sym typeface="Inter"/>
            </a:endParaRPr>
          </a:p>
          <a:p>
            <a:pPr indent="-323850" lvl="1" marL="914400" rtl="0" algn="l">
              <a:spcBef>
                <a:spcPts val="0"/>
              </a:spcBef>
              <a:spcAft>
                <a:spcPts val="0"/>
              </a:spcAft>
              <a:buClr>
                <a:schemeClr val="accent4"/>
              </a:buClr>
              <a:buSzPts val="1500"/>
              <a:buFont typeface="Inter"/>
              <a:buChar char="-"/>
            </a:pPr>
            <a:r>
              <a:rPr b="1" lang="en" sz="1500">
                <a:solidFill>
                  <a:schemeClr val="accent4"/>
                </a:solidFill>
                <a:latin typeface="Inter"/>
                <a:ea typeface="Inter"/>
                <a:cs typeface="Inter"/>
                <a:sym typeface="Inter"/>
              </a:rPr>
              <a:t>HPC Parallel Computing through SMU</a:t>
            </a:r>
            <a:endParaRPr b="1" sz="1500">
              <a:solidFill>
                <a:schemeClr val="accent4"/>
              </a:solidFill>
              <a:latin typeface="Inter"/>
              <a:ea typeface="Inter"/>
              <a:cs typeface="Inter"/>
              <a:sym typeface="Inter"/>
            </a:endParaRPr>
          </a:p>
          <a:p>
            <a:pPr indent="-323850" lvl="1" marL="914400" rtl="0" algn="l">
              <a:spcBef>
                <a:spcPts val="0"/>
              </a:spcBef>
              <a:spcAft>
                <a:spcPts val="0"/>
              </a:spcAft>
              <a:buClr>
                <a:schemeClr val="accent4"/>
              </a:buClr>
              <a:buSzPts val="1500"/>
              <a:buFont typeface="Inter"/>
              <a:buChar char="-"/>
            </a:pPr>
            <a:r>
              <a:rPr b="1" lang="en" sz="1500">
                <a:solidFill>
                  <a:schemeClr val="accent4"/>
                </a:solidFill>
                <a:latin typeface="Inter"/>
                <a:ea typeface="Inter"/>
                <a:cs typeface="Inter"/>
                <a:sym typeface="Inter"/>
              </a:rPr>
              <a:t>Great processing speed and performance allows for more robust models</a:t>
            </a:r>
            <a:endParaRPr b="1" sz="1500">
              <a:solidFill>
                <a:schemeClr val="accent4"/>
              </a:solidFill>
              <a:latin typeface="Inter"/>
              <a:ea typeface="Inter"/>
              <a:cs typeface="Inter"/>
              <a:sym typeface="Inter"/>
            </a:endParaRPr>
          </a:p>
          <a:p>
            <a:pPr indent="-323850" lvl="1" marL="914400" rtl="0" algn="l">
              <a:spcBef>
                <a:spcPts val="0"/>
              </a:spcBef>
              <a:spcAft>
                <a:spcPts val="0"/>
              </a:spcAft>
              <a:buClr>
                <a:schemeClr val="accent4"/>
              </a:buClr>
              <a:buSzPts val="1500"/>
              <a:buFont typeface="Inter"/>
              <a:buChar char="-"/>
            </a:pPr>
            <a:r>
              <a:rPr b="1" lang="en" sz="1500">
                <a:solidFill>
                  <a:schemeClr val="accent4"/>
                </a:solidFill>
                <a:latin typeface="Inter"/>
                <a:ea typeface="Inter"/>
                <a:cs typeface="Inter"/>
                <a:sym typeface="Inter"/>
              </a:rPr>
              <a:t>Alternative packages with distributed processing potential (Pytorch)</a:t>
            </a:r>
            <a:endParaRPr b="1" sz="1500">
              <a:solidFill>
                <a:schemeClr val="accent4"/>
              </a:solidFill>
              <a:latin typeface="Inter"/>
              <a:ea typeface="Inter"/>
              <a:cs typeface="Inter"/>
              <a:sym typeface="Inter"/>
            </a:endParaRPr>
          </a:p>
        </p:txBody>
      </p:sp>
      <p:sp>
        <p:nvSpPr>
          <p:cNvPr id="518" name="Google Shape;518;p61"/>
          <p:cNvSpPr txBox="1"/>
          <p:nvPr/>
        </p:nvSpPr>
        <p:spPr>
          <a:xfrm>
            <a:off x="140950" y="3300600"/>
            <a:ext cx="81336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Inter"/>
              <a:buChar char="-"/>
            </a:pPr>
            <a:r>
              <a:rPr b="1" i="1" lang="en" sz="1500">
                <a:solidFill>
                  <a:schemeClr val="lt1"/>
                </a:solidFill>
                <a:latin typeface="Inter"/>
                <a:ea typeface="Inter"/>
                <a:cs typeface="Inter"/>
                <a:sym typeface="Inter"/>
              </a:rPr>
              <a:t>Once processing constraints are addressed:</a:t>
            </a:r>
            <a:endParaRPr b="1" i="1" sz="1500">
              <a:solidFill>
                <a:schemeClr val="lt1"/>
              </a:solidFill>
              <a:latin typeface="Inter"/>
              <a:ea typeface="Inter"/>
              <a:cs typeface="Inter"/>
              <a:sym typeface="Inter"/>
            </a:endParaRPr>
          </a:p>
          <a:p>
            <a:pPr indent="0" lvl="0" marL="0" rtl="0" algn="l">
              <a:spcBef>
                <a:spcPts val="0"/>
              </a:spcBef>
              <a:spcAft>
                <a:spcPts val="0"/>
              </a:spcAft>
              <a:buNone/>
            </a:pPr>
            <a:r>
              <a:t/>
            </a:r>
            <a:endParaRPr b="1" i="1" sz="1500">
              <a:solidFill>
                <a:schemeClr val="lt1"/>
              </a:solidFill>
              <a:latin typeface="Inter"/>
              <a:ea typeface="Inter"/>
              <a:cs typeface="Inter"/>
              <a:sym typeface="Inter"/>
            </a:endParaRPr>
          </a:p>
          <a:p>
            <a:pPr indent="-323850" lvl="1" marL="914400" rtl="0" algn="l">
              <a:spcBef>
                <a:spcPts val="0"/>
              </a:spcBef>
              <a:spcAft>
                <a:spcPts val="0"/>
              </a:spcAft>
              <a:buClr>
                <a:schemeClr val="lt1"/>
              </a:buClr>
              <a:buSzPts val="1500"/>
              <a:buFont typeface="Inter"/>
              <a:buChar char="-"/>
            </a:pPr>
            <a:r>
              <a:rPr b="1" lang="en" sz="1500">
                <a:solidFill>
                  <a:schemeClr val="lt1"/>
                </a:solidFill>
                <a:latin typeface="Inter"/>
                <a:ea typeface="Inter"/>
                <a:cs typeface="Inter"/>
                <a:sym typeface="Inter"/>
              </a:rPr>
              <a:t>Build multivariate models with markets from additional countries (33 available in the dataset)</a:t>
            </a:r>
            <a:endParaRPr b="1" sz="1500">
              <a:solidFill>
                <a:schemeClr val="lt1"/>
              </a:solidFill>
              <a:latin typeface="Inter"/>
              <a:ea typeface="Inter"/>
              <a:cs typeface="Inter"/>
              <a:sym typeface="Inter"/>
            </a:endParaRPr>
          </a:p>
          <a:p>
            <a:pPr indent="-323850" lvl="2" marL="1371600" rtl="0" algn="l">
              <a:spcBef>
                <a:spcPts val="0"/>
              </a:spcBef>
              <a:spcAft>
                <a:spcPts val="0"/>
              </a:spcAft>
              <a:buClr>
                <a:schemeClr val="lt1"/>
              </a:buClr>
              <a:buSzPts val="1500"/>
              <a:buFont typeface="Inter"/>
              <a:buChar char="-"/>
            </a:pPr>
            <a:r>
              <a:rPr b="1" lang="en" sz="1500">
                <a:solidFill>
                  <a:schemeClr val="lt1"/>
                </a:solidFill>
                <a:latin typeface="Inter"/>
                <a:ea typeface="Inter"/>
                <a:cs typeface="Inter"/>
                <a:sym typeface="Inter"/>
              </a:rPr>
              <a:t>The more markets tracked, the more potential predictive power</a:t>
            </a:r>
            <a:endParaRPr b="1" sz="1500">
              <a:solidFill>
                <a:schemeClr val="lt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2" name="Shape 522"/>
        <p:cNvGrpSpPr/>
        <p:nvPr/>
      </p:nvGrpSpPr>
      <p:grpSpPr>
        <a:xfrm>
          <a:off x="0" y="0"/>
          <a:ext cx="0" cy="0"/>
          <a:chOff x="0" y="0"/>
          <a:chExt cx="0" cy="0"/>
        </a:xfrm>
      </p:grpSpPr>
      <p:sp>
        <p:nvSpPr>
          <p:cNvPr id="523" name="Google Shape;523;p62"/>
          <p:cNvSpPr txBox="1"/>
          <p:nvPr/>
        </p:nvSpPr>
        <p:spPr>
          <a:xfrm>
            <a:off x="1106850" y="0"/>
            <a:ext cx="69303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Thank You</a:t>
            </a:r>
            <a:endParaRPr b="1" i="1" sz="3700">
              <a:solidFill>
                <a:schemeClr val="accent4"/>
              </a:solidFill>
            </a:endParaRPr>
          </a:p>
        </p:txBody>
      </p:sp>
      <p:sp>
        <p:nvSpPr>
          <p:cNvPr id="524" name="Google Shape;524;p62"/>
          <p:cNvSpPr txBox="1"/>
          <p:nvPr/>
        </p:nvSpPr>
        <p:spPr>
          <a:xfrm>
            <a:off x="217150" y="867600"/>
            <a:ext cx="8671500" cy="4004700"/>
          </a:xfrm>
          <a:prstGeom prst="rect">
            <a:avLst/>
          </a:prstGeom>
          <a:noFill/>
          <a:ln>
            <a:noFill/>
          </a:ln>
        </p:spPr>
        <p:txBody>
          <a:bodyPr anchorCtr="0" anchor="t" bIns="91425" lIns="91425" spcFirstLastPara="1" rIns="91425" wrap="square" tIns="91425">
            <a:noAutofit/>
          </a:bodyPr>
          <a:lstStyle/>
          <a:p>
            <a:pPr indent="-336550" lvl="0" marL="914400" rtl="0" algn="l">
              <a:spcBef>
                <a:spcPts val="0"/>
              </a:spcBef>
              <a:spcAft>
                <a:spcPts val="0"/>
              </a:spcAft>
              <a:buClr>
                <a:schemeClr val="accent4"/>
              </a:buClr>
              <a:buSzPts val="1700"/>
              <a:buFont typeface="Inter"/>
              <a:buChar char="-"/>
            </a:pPr>
            <a:r>
              <a:rPr b="1" i="1" lang="en" sz="1700" u="sng">
                <a:solidFill>
                  <a:schemeClr val="accent4"/>
                </a:solidFill>
                <a:latin typeface="Inter"/>
                <a:ea typeface="Inter"/>
                <a:cs typeface="Inter"/>
                <a:sym typeface="Inter"/>
              </a:rPr>
              <a:t>Joel Laskow</a:t>
            </a:r>
            <a:endParaRPr b="1" i="1" sz="1700" u="sng">
              <a:solidFill>
                <a:schemeClr val="accent4"/>
              </a:solidFill>
              <a:latin typeface="Inter"/>
              <a:ea typeface="Inter"/>
              <a:cs typeface="Inter"/>
              <a:sym typeface="Inter"/>
            </a:endParaRPr>
          </a:p>
          <a:p>
            <a:pPr indent="-374650" lvl="1" marL="1371600" rtl="0" algn="l">
              <a:spcBef>
                <a:spcPts val="0"/>
              </a:spcBef>
              <a:spcAft>
                <a:spcPts val="0"/>
              </a:spcAft>
              <a:buClr>
                <a:schemeClr val="accent4"/>
              </a:buClr>
              <a:buSzPts val="2300"/>
              <a:buFont typeface="Inter"/>
              <a:buChar char="-"/>
            </a:pPr>
            <a:r>
              <a:rPr i="1" lang="en" sz="1700">
                <a:solidFill>
                  <a:schemeClr val="accent4"/>
                </a:solidFill>
                <a:latin typeface="Inter"/>
                <a:ea typeface="Inter"/>
                <a:cs typeface="Inter"/>
                <a:sym typeface="Inter"/>
              </a:rPr>
              <a:t>LinkedIn:</a:t>
            </a:r>
            <a:endParaRPr i="1" sz="1700">
              <a:solidFill>
                <a:schemeClr val="accent4"/>
              </a:solidFill>
              <a:latin typeface="Inter"/>
              <a:ea typeface="Inter"/>
              <a:cs typeface="Inter"/>
              <a:sym typeface="Inter"/>
            </a:endParaRPr>
          </a:p>
          <a:p>
            <a:pPr indent="0" lvl="0" marL="1371600" rtl="0" algn="l">
              <a:spcBef>
                <a:spcPts val="0"/>
              </a:spcBef>
              <a:spcAft>
                <a:spcPts val="0"/>
              </a:spcAft>
              <a:buNone/>
            </a:pPr>
            <a:r>
              <a:rPr i="1" lang="en" sz="1700">
                <a:solidFill>
                  <a:schemeClr val="accent4"/>
                </a:solidFill>
                <a:latin typeface="Inter"/>
                <a:ea typeface="Inter"/>
                <a:cs typeface="Inter"/>
                <a:sym typeface="Inter"/>
              </a:rPr>
              <a:t> </a:t>
            </a:r>
            <a:r>
              <a:rPr b="1" lang="en" sz="1600">
                <a:solidFill>
                  <a:srgbClr val="00FFFF"/>
                </a:solidFill>
                <a:latin typeface="Roboto"/>
                <a:ea typeface="Roboto"/>
                <a:cs typeface="Roboto"/>
                <a:sym typeface="Roboto"/>
              </a:rPr>
              <a:t>www.linkedin.com/in/joel-laskow-10575b91</a:t>
            </a:r>
            <a:endParaRPr i="1" sz="1700">
              <a:solidFill>
                <a:schemeClr val="accent4"/>
              </a:solidFill>
              <a:latin typeface="Inter"/>
              <a:ea typeface="Inter"/>
              <a:cs typeface="Inter"/>
              <a:sym typeface="Inter"/>
            </a:endParaRPr>
          </a:p>
          <a:p>
            <a:pPr indent="-355600" lvl="1" marL="1371600" rtl="0" algn="l">
              <a:spcBef>
                <a:spcPts val="0"/>
              </a:spcBef>
              <a:spcAft>
                <a:spcPts val="0"/>
              </a:spcAft>
              <a:buClr>
                <a:schemeClr val="accent4"/>
              </a:buClr>
              <a:buSzPts val="2000"/>
              <a:buFont typeface="Inter"/>
              <a:buChar char="-"/>
            </a:pPr>
            <a:r>
              <a:rPr i="1" lang="en" sz="1700">
                <a:solidFill>
                  <a:schemeClr val="accent4"/>
                </a:solidFill>
                <a:latin typeface="Inter"/>
                <a:ea typeface="Inter"/>
                <a:cs typeface="Inter"/>
                <a:sym typeface="Inter"/>
              </a:rPr>
              <a:t>Github: </a:t>
            </a:r>
            <a:endParaRPr i="1" sz="1700">
              <a:solidFill>
                <a:schemeClr val="accent4"/>
              </a:solidFill>
              <a:latin typeface="Inter"/>
              <a:ea typeface="Inter"/>
              <a:cs typeface="Inter"/>
              <a:sym typeface="Inter"/>
            </a:endParaRPr>
          </a:p>
          <a:p>
            <a:pPr indent="0" lvl="0" marL="1371600" rtl="0" algn="l">
              <a:spcBef>
                <a:spcPts val="0"/>
              </a:spcBef>
              <a:spcAft>
                <a:spcPts val="0"/>
              </a:spcAft>
              <a:buNone/>
            </a:pPr>
            <a:r>
              <a:rPr b="1" lang="en" sz="1600" u="sng">
                <a:solidFill>
                  <a:srgbClr val="00FFFF"/>
                </a:solidFill>
                <a:latin typeface="Proxima Nova"/>
                <a:ea typeface="Proxima Nova"/>
                <a:cs typeface="Proxima Nova"/>
                <a:sym typeface="Proxima Nova"/>
                <a:hlinkClick r:id="rId3">
                  <a:extLst>
                    <a:ext uri="{A12FA001-AC4F-418D-AE19-62706E023703}">
                      <ahyp:hlinkClr val="tx"/>
                    </a:ext>
                  </a:extLst>
                </a:hlinkClick>
              </a:rPr>
              <a:t>https://github.com/jlaskow</a:t>
            </a:r>
            <a:endParaRPr b="1" sz="1600">
              <a:solidFill>
                <a:srgbClr val="00FFFF"/>
              </a:solidFill>
              <a:latin typeface="Proxima Nova"/>
              <a:ea typeface="Proxima Nova"/>
              <a:cs typeface="Proxima Nova"/>
              <a:sym typeface="Proxima Nova"/>
            </a:endParaRPr>
          </a:p>
          <a:p>
            <a:pPr indent="0" lvl="0" marL="0" rtl="0" algn="l">
              <a:spcBef>
                <a:spcPts val="0"/>
              </a:spcBef>
              <a:spcAft>
                <a:spcPts val="0"/>
              </a:spcAft>
              <a:buNone/>
            </a:pPr>
            <a:r>
              <a:t/>
            </a:r>
            <a:endParaRPr i="1" sz="1700">
              <a:solidFill>
                <a:schemeClr val="accent4"/>
              </a:solidFill>
              <a:latin typeface="Inter"/>
              <a:ea typeface="Inter"/>
              <a:cs typeface="Inter"/>
              <a:sym typeface="Inter"/>
            </a:endParaRPr>
          </a:p>
          <a:p>
            <a:pPr indent="0" lvl="0" marL="0" rtl="0" algn="l">
              <a:spcBef>
                <a:spcPts val="0"/>
              </a:spcBef>
              <a:spcAft>
                <a:spcPts val="0"/>
              </a:spcAft>
              <a:buNone/>
            </a:pPr>
            <a:r>
              <a:t/>
            </a:r>
            <a:endParaRPr b="1" i="1" sz="1700" u="sng">
              <a:solidFill>
                <a:schemeClr val="accent4"/>
              </a:solidFill>
              <a:latin typeface="Inter"/>
              <a:ea typeface="Inter"/>
              <a:cs typeface="Inter"/>
              <a:sym typeface="Inter"/>
            </a:endParaRPr>
          </a:p>
          <a:p>
            <a:pPr indent="-336550" lvl="0" marL="914400" rtl="0" algn="l">
              <a:spcBef>
                <a:spcPts val="0"/>
              </a:spcBef>
              <a:spcAft>
                <a:spcPts val="0"/>
              </a:spcAft>
              <a:buClr>
                <a:schemeClr val="accent4"/>
              </a:buClr>
              <a:buSzPts val="1700"/>
              <a:buFont typeface="Inter"/>
              <a:buChar char="-"/>
            </a:pPr>
            <a:r>
              <a:rPr b="1" i="1" lang="en" sz="1700" u="sng">
                <a:solidFill>
                  <a:schemeClr val="accent4"/>
                </a:solidFill>
                <a:latin typeface="Inter"/>
                <a:ea typeface="Inter"/>
                <a:cs typeface="Inter"/>
                <a:sym typeface="Inter"/>
              </a:rPr>
              <a:t>Jason Yoon</a:t>
            </a:r>
            <a:endParaRPr b="1" i="1" sz="1700" u="sng">
              <a:solidFill>
                <a:schemeClr val="accent4"/>
              </a:solidFill>
              <a:latin typeface="Inter"/>
              <a:ea typeface="Inter"/>
              <a:cs typeface="Inter"/>
              <a:sym typeface="Inter"/>
            </a:endParaRPr>
          </a:p>
          <a:p>
            <a:pPr indent="-336550" lvl="1" marL="1371600" rtl="0" algn="l">
              <a:spcBef>
                <a:spcPts val="0"/>
              </a:spcBef>
              <a:spcAft>
                <a:spcPts val="0"/>
              </a:spcAft>
              <a:buClr>
                <a:schemeClr val="accent4"/>
              </a:buClr>
              <a:buSzPts val="1700"/>
              <a:buFont typeface="Inter"/>
              <a:buChar char="-"/>
            </a:pPr>
            <a:r>
              <a:rPr i="1" lang="en" sz="1700">
                <a:solidFill>
                  <a:schemeClr val="accent4"/>
                </a:solidFill>
                <a:latin typeface="Inter"/>
                <a:ea typeface="Inter"/>
                <a:cs typeface="Inter"/>
                <a:sym typeface="Inter"/>
              </a:rPr>
              <a:t>LinkedIn:</a:t>
            </a:r>
            <a:endParaRPr i="1" sz="1700">
              <a:solidFill>
                <a:schemeClr val="accent4"/>
              </a:solidFill>
              <a:latin typeface="Inter"/>
              <a:ea typeface="Inter"/>
              <a:cs typeface="Inter"/>
              <a:sym typeface="Inter"/>
            </a:endParaRPr>
          </a:p>
          <a:p>
            <a:pPr indent="0" lvl="0" marL="1371600" rtl="0" algn="l">
              <a:spcBef>
                <a:spcPts val="0"/>
              </a:spcBef>
              <a:spcAft>
                <a:spcPts val="0"/>
              </a:spcAft>
              <a:buNone/>
            </a:pPr>
            <a:r>
              <a:rPr b="1" lang="en" sz="1700">
                <a:solidFill>
                  <a:srgbClr val="00FFFF"/>
                </a:solidFill>
                <a:latin typeface="Roboto"/>
                <a:ea typeface="Roboto"/>
                <a:cs typeface="Roboto"/>
                <a:sym typeface="Roboto"/>
              </a:rPr>
              <a:t>https://www.linkedin.com/in/gwonchanjasonyoon</a:t>
            </a:r>
            <a:endParaRPr b="1" sz="1700">
              <a:solidFill>
                <a:srgbClr val="00FFFF"/>
              </a:solidFill>
              <a:latin typeface="Roboto"/>
              <a:ea typeface="Roboto"/>
              <a:cs typeface="Roboto"/>
              <a:sym typeface="Roboto"/>
            </a:endParaRPr>
          </a:p>
          <a:p>
            <a:pPr indent="-336550" lvl="1" marL="1371600" rtl="0" algn="l">
              <a:spcBef>
                <a:spcPts val="0"/>
              </a:spcBef>
              <a:spcAft>
                <a:spcPts val="0"/>
              </a:spcAft>
              <a:buClr>
                <a:schemeClr val="accent4"/>
              </a:buClr>
              <a:buSzPts val="1700"/>
              <a:buFont typeface="Inter"/>
              <a:buChar char="-"/>
            </a:pPr>
            <a:r>
              <a:rPr i="1" lang="en" sz="1700">
                <a:solidFill>
                  <a:schemeClr val="accent4"/>
                </a:solidFill>
                <a:latin typeface="Inter"/>
                <a:ea typeface="Inter"/>
                <a:cs typeface="Inter"/>
                <a:sym typeface="Inter"/>
              </a:rPr>
              <a:t>Github:</a:t>
            </a:r>
            <a:endParaRPr i="1" sz="1700">
              <a:solidFill>
                <a:schemeClr val="accent4"/>
              </a:solidFill>
              <a:latin typeface="Inter"/>
              <a:ea typeface="Inter"/>
              <a:cs typeface="Inter"/>
              <a:sym typeface="Inter"/>
            </a:endParaRPr>
          </a:p>
          <a:p>
            <a:pPr indent="0" lvl="0" marL="1371600" rtl="0" algn="l">
              <a:spcBef>
                <a:spcPts val="0"/>
              </a:spcBef>
              <a:spcAft>
                <a:spcPts val="0"/>
              </a:spcAft>
              <a:buNone/>
            </a:pPr>
            <a:r>
              <a:rPr b="1" lang="en" sz="1700" u="sng">
                <a:solidFill>
                  <a:srgbClr val="00FFFF"/>
                </a:solidFill>
                <a:latin typeface="Roboto"/>
                <a:ea typeface="Roboto"/>
                <a:cs typeface="Roboto"/>
                <a:sym typeface="Roboto"/>
                <a:hlinkClick r:id="rId4">
                  <a:extLst>
                    <a:ext uri="{A12FA001-AC4F-418D-AE19-62706E023703}">
                      <ahyp:hlinkClr val="tx"/>
                    </a:ext>
                  </a:extLst>
                </a:hlinkClick>
              </a:rPr>
              <a:t>https://github.com/gwonchan</a:t>
            </a:r>
            <a:endParaRPr b="1" sz="1700">
              <a:solidFill>
                <a:srgbClr val="00FFFF"/>
              </a:solidFill>
              <a:latin typeface="Roboto"/>
              <a:ea typeface="Roboto"/>
              <a:cs typeface="Roboto"/>
              <a:sym typeface="Roboto"/>
            </a:endParaRPr>
          </a:p>
          <a:p>
            <a:pPr indent="-336550" lvl="0" marL="1371600" rtl="0" algn="l">
              <a:spcBef>
                <a:spcPts val="0"/>
              </a:spcBef>
              <a:spcAft>
                <a:spcPts val="0"/>
              </a:spcAft>
              <a:buClr>
                <a:srgbClr val="F6F5EC"/>
              </a:buClr>
              <a:buSzPts val="1700"/>
              <a:buFont typeface="Roboto"/>
              <a:buChar char="-"/>
            </a:pPr>
            <a:r>
              <a:rPr i="1" lang="en" sz="1700">
                <a:solidFill>
                  <a:srgbClr val="F6F5EC"/>
                </a:solidFill>
                <a:latin typeface="Inter"/>
                <a:ea typeface="Inter"/>
                <a:cs typeface="Inter"/>
                <a:sym typeface="Inter"/>
              </a:rPr>
              <a:t>Kaggle</a:t>
            </a:r>
            <a:r>
              <a:rPr b="1" lang="en" sz="1700">
                <a:solidFill>
                  <a:srgbClr val="F6F5EC"/>
                </a:solidFill>
                <a:latin typeface="Roboto"/>
                <a:ea typeface="Roboto"/>
                <a:cs typeface="Roboto"/>
                <a:sym typeface="Roboto"/>
              </a:rPr>
              <a:t>: </a:t>
            </a:r>
            <a:endParaRPr b="1" sz="1700">
              <a:solidFill>
                <a:srgbClr val="F6F5EC"/>
              </a:solidFill>
              <a:latin typeface="Roboto"/>
              <a:ea typeface="Roboto"/>
              <a:cs typeface="Roboto"/>
              <a:sym typeface="Roboto"/>
            </a:endParaRPr>
          </a:p>
          <a:p>
            <a:pPr indent="0" lvl="0" marL="1371600" rtl="0" algn="l">
              <a:spcBef>
                <a:spcPts val="0"/>
              </a:spcBef>
              <a:spcAft>
                <a:spcPts val="0"/>
              </a:spcAft>
              <a:buNone/>
            </a:pPr>
            <a:r>
              <a:rPr b="1" lang="en" sz="1700">
                <a:solidFill>
                  <a:srgbClr val="00FFFF"/>
                </a:solidFill>
                <a:latin typeface="Roboto"/>
                <a:ea typeface="Roboto"/>
                <a:cs typeface="Roboto"/>
                <a:sym typeface="Roboto"/>
              </a:rPr>
              <a:t>https://www.kaggle.com/code/jasongyoon/tswge-and-var</a:t>
            </a:r>
            <a:endParaRPr b="1" sz="1700">
              <a:solidFill>
                <a:srgbClr val="00FFFF"/>
              </a:solidFill>
              <a:latin typeface="Roboto"/>
              <a:ea typeface="Roboto"/>
              <a:cs typeface="Roboto"/>
              <a:sym typeface="Roboto"/>
            </a:endParaRPr>
          </a:p>
          <a:p>
            <a:pPr indent="0" lvl="0" marL="1371600" rtl="0" algn="l">
              <a:spcBef>
                <a:spcPts val="0"/>
              </a:spcBef>
              <a:spcAft>
                <a:spcPts val="0"/>
              </a:spcAft>
              <a:buNone/>
            </a:pPr>
            <a:r>
              <a:t/>
            </a:r>
            <a:endParaRPr b="1" sz="1700">
              <a:solidFill>
                <a:srgbClr val="00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6" name="Shape 356"/>
        <p:cNvGrpSpPr/>
        <p:nvPr/>
      </p:nvGrpSpPr>
      <p:grpSpPr>
        <a:xfrm>
          <a:off x="0" y="0"/>
          <a:ext cx="0" cy="0"/>
          <a:chOff x="0" y="0"/>
          <a:chExt cx="0" cy="0"/>
        </a:xfrm>
      </p:grpSpPr>
      <p:sp>
        <p:nvSpPr>
          <p:cNvPr id="357" name="Google Shape;357;p43"/>
          <p:cNvSpPr txBox="1"/>
          <p:nvPr>
            <p:ph idx="4294967295" type="title"/>
          </p:nvPr>
        </p:nvSpPr>
        <p:spPr>
          <a:xfrm>
            <a:off x="200775" y="365000"/>
            <a:ext cx="4551600" cy="4242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u="sng">
                <a:solidFill>
                  <a:schemeClr val="accent1"/>
                </a:solidFill>
                <a:latin typeface="Arial"/>
                <a:ea typeface="Arial"/>
                <a:cs typeface="Arial"/>
                <a:sym typeface="Arial"/>
              </a:rPr>
              <a:t>Trading</a:t>
            </a:r>
            <a:r>
              <a:rPr i="1" lang="en" u="sng">
                <a:solidFill>
                  <a:schemeClr val="accent1"/>
                </a:solidFill>
                <a:latin typeface="Arial"/>
                <a:ea typeface="Arial"/>
                <a:cs typeface="Arial"/>
                <a:sym typeface="Arial"/>
              </a:rPr>
              <a:t> Terms</a:t>
            </a:r>
            <a:endParaRPr i="1" u="sng">
              <a:solidFill>
                <a:schemeClr val="accen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i="1" u="sng">
              <a:solidFill>
                <a:schemeClr val="accent1"/>
              </a:solidFill>
              <a:latin typeface="Arial"/>
              <a:ea typeface="Arial"/>
              <a:cs typeface="Arial"/>
              <a:sym typeface="Arial"/>
            </a:endParaRPr>
          </a:p>
          <a:p>
            <a:pPr indent="-361950" lvl="0" marL="457200" rtl="0" algn="l">
              <a:spcBef>
                <a:spcPts val="0"/>
              </a:spcBef>
              <a:spcAft>
                <a:spcPts val="0"/>
              </a:spcAft>
              <a:buClr>
                <a:schemeClr val="accent1"/>
              </a:buClr>
              <a:buSzPts val="2100"/>
              <a:buFont typeface="Arial"/>
              <a:buChar char="-"/>
            </a:pPr>
            <a:r>
              <a:rPr i="1" lang="en" sz="2100">
                <a:solidFill>
                  <a:schemeClr val="accent1"/>
                </a:solidFill>
                <a:latin typeface="Arial"/>
                <a:ea typeface="Arial"/>
                <a:cs typeface="Arial"/>
                <a:sym typeface="Arial"/>
              </a:rPr>
              <a:t>Securities: A fractional </a:t>
            </a:r>
            <a:r>
              <a:rPr i="1" lang="en" sz="2100">
                <a:solidFill>
                  <a:schemeClr val="accent1"/>
                </a:solidFill>
                <a:latin typeface="Arial"/>
                <a:ea typeface="Arial"/>
                <a:cs typeface="Arial"/>
                <a:sym typeface="Arial"/>
              </a:rPr>
              <a:t>ownership</a:t>
            </a:r>
            <a:r>
              <a:rPr i="1" lang="en" sz="2100">
                <a:solidFill>
                  <a:schemeClr val="accent1"/>
                </a:solidFill>
                <a:latin typeface="Arial"/>
                <a:ea typeface="Arial"/>
                <a:cs typeface="Arial"/>
                <a:sym typeface="Arial"/>
              </a:rPr>
              <a:t> of a company’s assets (stocks)</a:t>
            </a:r>
            <a:endParaRPr i="1" sz="2100">
              <a:solidFill>
                <a:schemeClr val="accent1"/>
              </a:solidFill>
              <a:latin typeface="Arial"/>
              <a:ea typeface="Arial"/>
              <a:cs typeface="Arial"/>
              <a:sym typeface="Arial"/>
            </a:endParaRPr>
          </a:p>
          <a:p>
            <a:pPr indent="0" lvl="0" marL="0" rtl="0" algn="l">
              <a:spcBef>
                <a:spcPts val="0"/>
              </a:spcBef>
              <a:spcAft>
                <a:spcPts val="0"/>
              </a:spcAft>
              <a:buNone/>
            </a:pPr>
            <a:r>
              <a:t/>
            </a:r>
            <a:endParaRPr i="1" sz="2100">
              <a:solidFill>
                <a:schemeClr val="accent1"/>
              </a:solidFill>
              <a:latin typeface="Arial"/>
              <a:ea typeface="Arial"/>
              <a:cs typeface="Arial"/>
              <a:sym typeface="Arial"/>
            </a:endParaRPr>
          </a:p>
        </p:txBody>
      </p:sp>
      <p:pic>
        <p:nvPicPr>
          <p:cNvPr id="358" name="Google Shape;358;p43"/>
          <p:cNvPicPr preferRelativeResize="0"/>
          <p:nvPr/>
        </p:nvPicPr>
        <p:blipFill>
          <a:blip r:embed="rId3">
            <a:alphaModFix/>
          </a:blip>
          <a:stretch>
            <a:fillRect/>
          </a:stretch>
        </p:blipFill>
        <p:spPr>
          <a:xfrm>
            <a:off x="4940013" y="365000"/>
            <a:ext cx="4104925" cy="2192664"/>
          </a:xfrm>
          <a:prstGeom prst="rect">
            <a:avLst/>
          </a:prstGeom>
          <a:noFill/>
          <a:ln>
            <a:noFill/>
          </a:ln>
        </p:spPr>
      </p:pic>
      <p:sp>
        <p:nvSpPr>
          <p:cNvPr id="359" name="Google Shape;359;p43"/>
          <p:cNvSpPr txBox="1"/>
          <p:nvPr/>
        </p:nvSpPr>
        <p:spPr>
          <a:xfrm>
            <a:off x="4940025" y="2557675"/>
            <a:ext cx="410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accent1"/>
                </a:solidFill>
              </a:rPr>
              <a:t>https://batman-news.com/2011/02/11/the-dark-knight-rises-big-scene-at-the-nyse/</a:t>
            </a:r>
            <a:endParaRPr sz="800">
              <a:solidFill>
                <a:schemeClr val="accent1"/>
              </a:solidFill>
            </a:endParaRPr>
          </a:p>
        </p:txBody>
      </p:sp>
      <p:sp>
        <p:nvSpPr>
          <p:cNvPr id="360" name="Google Shape;360;p43"/>
          <p:cNvSpPr txBox="1"/>
          <p:nvPr/>
        </p:nvSpPr>
        <p:spPr>
          <a:xfrm>
            <a:off x="164000" y="2810325"/>
            <a:ext cx="50391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accent1"/>
              </a:buClr>
              <a:buSzPts val="2100"/>
              <a:buFont typeface="Arial"/>
              <a:buChar char="-"/>
            </a:pPr>
            <a:r>
              <a:rPr b="1" i="1" lang="en" sz="2100">
                <a:solidFill>
                  <a:schemeClr val="accent1"/>
                </a:solidFill>
              </a:rPr>
              <a:t>NASDAQ: A leading securities market in the US</a:t>
            </a:r>
            <a:endParaRPr/>
          </a:p>
        </p:txBody>
      </p:sp>
      <p:sp>
        <p:nvSpPr>
          <p:cNvPr id="361" name="Google Shape;361;p43"/>
          <p:cNvSpPr txBox="1"/>
          <p:nvPr/>
        </p:nvSpPr>
        <p:spPr>
          <a:xfrm>
            <a:off x="164000" y="3719700"/>
            <a:ext cx="55611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accent1"/>
              </a:buClr>
              <a:buSzPts val="2100"/>
              <a:buFont typeface="Arial"/>
              <a:buChar char="-"/>
            </a:pPr>
            <a:r>
              <a:rPr b="1" i="1" lang="en" sz="2100">
                <a:solidFill>
                  <a:schemeClr val="accent1"/>
                </a:solidFill>
              </a:rPr>
              <a:t>KOSPI: South Korea market similar to US NASDAQ</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5" name="Shape 365"/>
        <p:cNvGrpSpPr/>
        <p:nvPr/>
      </p:nvGrpSpPr>
      <p:grpSpPr>
        <a:xfrm>
          <a:off x="0" y="0"/>
          <a:ext cx="0" cy="0"/>
          <a:chOff x="0" y="0"/>
          <a:chExt cx="0" cy="0"/>
        </a:xfrm>
      </p:grpSpPr>
      <p:sp>
        <p:nvSpPr>
          <p:cNvPr id="366" name="Google Shape;366;p44"/>
          <p:cNvSpPr txBox="1"/>
          <p:nvPr>
            <p:ph idx="4294967295" type="title"/>
          </p:nvPr>
        </p:nvSpPr>
        <p:spPr>
          <a:xfrm>
            <a:off x="200775" y="365000"/>
            <a:ext cx="4551600" cy="4242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u="sng">
                <a:solidFill>
                  <a:schemeClr val="accent1"/>
                </a:solidFill>
                <a:latin typeface="Arial"/>
                <a:ea typeface="Arial"/>
                <a:cs typeface="Arial"/>
                <a:sym typeface="Arial"/>
              </a:rPr>
              <a:t>Trading Terms</a:t>
            </a:r>
            <a:endParaRPr i="1" u="sng">
              <a:solidFill>
                <a:schemeClr val="accen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i="1" u="sng">
              <a:solidFill>
                <a:schemeClr val="accent1"/>
              </a:solidFill>
              <a:latin typeface="Arial"/>
              <a:ea typeface="Arial"/>
              <a:cs typeface="Arial"/>
              <a:sym typeface="Arial"/>
            </a:endParaRPr>
          </a:p>
          <a:p>
            <a:pPr indent="-361950" lvl="0" marL="457200" rtl="0" algn="l">
              <a:spcBef>
                <a:spcPts val="0"/>
              </a:spcBef>
              <a:spcAft>
                <a:spcPts val="0"/>
              </a:spcAft>
              <a:buClr>
                <a:schemeClr val="accent1"/>
              </a:buClr>
              <a:buSzPts val="2100"/>
              <a:buFont typeface="Arial"/>
              <a:buChar char="-"/>
            </a:pPr>
            <a:r>
              <a:rPr i="1" lang="en" sz="2100">
                <a:solidFill>
                  <a:schemeClr val="accent1"/>
                </a:solidFill>
                <a:latin typeface="Arial"/>
                <a:ea typeface="Arial"/>
                <a:cs typeface="Arial"/>
                <a:sym typeface="Arial"/>
              </a:rPr>
              <a:t>Securities: A fractional ownership of a company’s assets (stocks)</a:t>
            </a:r>
            <a:endParaRPr i="1" sz="2100">
              <a:solidFill>
                <a:schemeClr val="accent1"/>
              </a:solidFill>
              <a:latin typeface="Arial"/>
              <a:ea typeface="Arial"/>
              <a:cs typeface="Arial"/>
              <a:sym typeface="Arial"/>
            </a:endParaRPr>
          </a:p>
          <a:p>
            <a:pPr indent="-361950" lvl="0" marL="457200" rtl="0" algn="l">
              <a:spcBef>
                <a:spcPts val="0"/>
              </a:spcBef>
              <a:spcAft>
                <a:spcPts val="0"/>
              </a:spcAft>
              <a:buClr>
                <a:schemeClr val="accent1"/>
              </a:buClr>
              <a:buSzPts val="2100"/>
              <a:buFont typeface="Arial"/>
              <a:buChar char="-"/>
            </a:pPr>
            <a:r>
              <a:rPr i="1" lang="en" sz="2100">
                <a:solidFill>
                  <a:schemeClr val="accent1"/>
                </a:solidFill>
                <a:latin typeface="Arial"/>
                <a:ea typeface="Arial"/>
                <a:cs typeface="Arial"/>
                <a:sym typeface="Arial"/>
              </a:rPr>
              <a:t>NASDAQ: A leading securities market in the US</a:t>
            </a:r>
            <a:endParaRPr i="1" sz="2100">
              <a:solidFill>
                <a:schemeClr val="accent1"/>
              </a:solidFill>
              <a:latin typeface="Arial"/>
              <a:ea typeface="Arial"/>
              <a:cs typeface="Arial"/>
              <a:sym typeface="Arial"/>
            </a:endParaRPr>
          </a:p>
          <a:p>
            <a:pPr indent="-361950" lvl="0" marL="457200" rtl="0" algn="l">
              <a:spcBef>
                <a:spcPts val="0"/>
              </a:spcBef>
              <a:spcAft>
                <a:spcPts val="0"/>
              </a:spcAft>
              <a:buClr>
                <a:schemeClr val="accent1"/>
              </a:buClr>
              <a:buSzPts val="2100"/>
              <a:buFont typeface="Arial"/>
              <a:buChar char="-"/>
            </a:pPr>
            <a:r>
              <a:rPr i="1" lang="en" sz="2100">
                <a:solidFill>
                  <a:schemeClr val="accent1"/>
                </a:solidFill>
                <a:latin typeface="Arial"/>
                <a:ea typeface="Arial"/>
                <a:cs typeface="Arial"/>
                <a:sym typeface="Arial"/>
              </a:rPr>
              <a:t>KOSPI: South Korea market similar to US NASDAQ</a:t>
            </a:r>
            <a:endParaRPr i="1" sz="2100">
              <a:solidFill>
                <a:schemeClr val="accent1"/>
              </a:solidFill>
              <a:latin typeface="Arial"/>
              <a:ea typeface="Arial"/>
              <a:cs typeface="Arial"/>
              <a:sym typeface="Arial"/>
            </a:endParaRPr>
          </a:p>
          <a:p>
            <a:pPr indent="-361950" lvl="0" marL="457200" rtl="0" algn="l">
              <a:spcBef>
                <a:spcPts val="0"/>
              </a:spcBef>
              <a:spcAft>
                <a:spcPts val="0"/>
              </a:spcAft>
              <a:buClr>
                <a:schemeClr val="accent1"/>
              </a:buClr>
              <a:buSzPts val="2100"/>
              <a:buFont typeface="Arial"/>
              <a:buChar char="-"/>
            </a:pPr>
            <a:r>
              <a:rPr i="1" lang="en" sz="2100">
                <a:solidFill>
                  <a:schemeClr val="accent1"/>
                </a:solidFill>
                <a:latin typeface="Arial"/>
                <a:ea typeface="Arial"/>
                <a:cs typeface="Arial"/>
                <a:sym typeface="Arial"/>
              </a:rPr>
              <a:t>Similar markets exist around the world</a:t>
            </a:r>
            <a:endParaRPr i="1" sz="2100">
              <a:solidFill>
                <a:schemeClr val="accent1"/>
              </a:solidFill>
              <a:latin typeface="Arial"/>
              <a:ea typeface="Arial"/>
              <a:cs typeface="Arial"/>
              <a:sym typeface="Arial"/>
            </a:endParaRPr>
          </a:p>
          <a:p>
            <a:pPr indent="0" lvl="0" marL="0" rtl="0" algn="l">
              <a:spcBef>
                <a:spcPts val="0"/>
              </a:spcBef>
              <a:spcAft>
                <a:spcPts val="0"/>
              </a:spcAft>
              <a:buNone/>
            </a:pPr>
            <a:r>
              <a:t/>
            </a:r>
            <a:endParaRPr i="1" sz="2100">
              <a:solidFill>
                <a:schemeClr val="accent1"/>
              </a:solidFill>
              <a:latin typeface="Arial"/>
              <a:ea typeface="Arial"/>
              <a:cs typeface="Arial"/>
              <a:sym typeface="Arial"/>
            </a:endParaRPr>
          </a:p>
        </p:txBody>
      </p:sp>
      <p:pic>
        <p:nvPicPr>
          <p:cNvPr id="367" name="Google Shape;367;p44"/>
          <p:cNvPicPr preferRelativeResize="0"/>
          <p:nvPr/>
        </p:nvPicPr>
        <p:blipFill rotWithShape="1">
          <a:blip r:embed="rId3">
            <a:alphaModFix/>
          </a:blip>
          <a:srcRect b="0" l="0" r="45145" t="0"/>
          <a:stretch/>
        </p:blipFill>
        <p:spPr>
          <a:xfrm>
            <a:off x="5982375" y="491225"/>
            <a:ext cx="2251750" cy="4161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1" name="Shape 371"/>
        <p:cNvGrpSpPr/>
        <p:nvPr/>
      </p:nvGrpSpPr>
      <p:grpSpPr>
        <a:xfrm>
          <a:off x="0" y="0"/>
          <a:ext cx="0" cy="0"/>
          <a:chOff x="0" y="0"/>
          <a:chExt cx="0" cy="0"/>
        </a:xfrm>
      </p:grpSpPr>
      <p:sp>
        <p:nvSpPr>
          <p:cNvPr id="372" name="Google Shape;372;p45"/>
          <p:cNvSpPr txBox="1"/>
          <p:nvPr/>
        </p:nvSpPr>
        <p:spPr>
          <a:xfrm>
            <a:off x="2280375" y="0"/>
            <a:ext cx="50205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Project Outline</a:t>
            </a:r>
            <a:endParaRPr b="1" i="1" sz="3700" u="sng">
              <a:solidFill>
                <a:schemeClr val="accent4"/>
              </a:solidFill>
            </a:endParaRPr>
          </a:p>
          <a:p>
            <a:pPr indent="0" lvl="0" marL="0" rtl="0" algn="ctr">
              <a:spcBef>
                <a:spcPts val="0"/>
              </a:spcBef>
              <a:spcAft>
                <a:spcPts val="0"/>
              </a:spcAft>
              <a:buNone/>
            </a:pPr>
            <a:r>
              <a:rPr b="1" i="1" lang="en" sz="3700">
                <a:solidFill>
                  <a:schemeClr val="accent4"/>
                </a:solidFill>
              </a:rPr>
              <a:t>KOSPI and NASDAQ</a:t>
            </a:r>
            <a:endParaRPr b="1" i="1" sz="3700">
              <a:solidFill>
                <a:schemeClr val="accent4"/>
              </a:solidFill>
            </a:endParaRPr>
          </a:p>
        </p:txBody>
      </p:sp>
      <p:sp>
        <p:nvSpPr>
          <p:cNvPr id="373" name="Google Shape;373;p45"/>
          <p:cNvSpPr txBox="1"/>
          <p:nvPr/>
        </p:nvSpPr>
        <p:spPr>
          <a:xfrm>
            <a:off x="370575" y="1145675"/>
            <a:ext cx="8273700" cy="6177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accent1"/>
              </a:buClr>
              <a:buSzPts val="2500"/>
              <a:buAutoNum type="arabicParenR"/>
            </a:pPr>
            <a:r>
              <a:rPr b="1" lang="en" sz="2500">
                <a:solidFill>
                  <a:schemeClr val="accent1"/>
                </a:solidFill>
              </a:rPr>
              <a:t>Data Exploration</a:t>
            </a:r>
            <a:endParaRPr b="1" sz="2500">
              <a:solidFill>
                <a:schemeClr val="accent1"/>
              </a:solidFill>
            </a:endParaRPr>
          </a:p>
        </p:txBody>
      </p:sp>
      <p:sp>
        <p:nvSpPr>
          <p:cNvPr id="374" name="Google Shape;374;p45"/>
          <p:cNvSpPr txBox="1"/>
          <p:nvPr/>
        </p:nvSpPr>
        <p:spPr>
          <a:xfrm>
            <a:off x="356125" y="1402050"/>
            <a:ext cx="8644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accent1"/>
              </a:solidFill>
            </a:endParaRPr>
          </a:p>
          <a:p>
            <a:pPr indent="0" lvl="0" marL="0" rtl="0" algn="l">
              <a:spcBef>
                <a:spcPts val="0"/>
              </a:spcBef>
              <a:spcAft>
                <a:spcPts val="0"/>
              </a:spcAft>
              <a:buNone/>
            </a:pPr>
            <a:r>
              <a:rPr b="1" lang="en" sz="2500">
                <a:solidFill>
                  <a:schemeClr val="accent1"/>
                </a:solidFill>
              </a:rPr>
              <a:t>2) Univariate Models</a:t>
            </a:r>
            <a:endParaRPr b="1" sz="2500">
              <a:solidFill>
                <a:schemeClr val="accent1"/>
              </a:solidFill>
            </a:endParaRPr>
          </a:p>
          <a:p>
            <a:pPr indent="0" lvl="0" marL="0" rtl="0" algn="l">
              <a:spcBef>
                <a:spcPts val="0"/>
              </a:spcBef>
              <a:spcAft>
                <a:spcPts val="0"/>
              </a:spcAft>
              <a:buNone/>
            </a:pPr>
            <a:r>
              <a:t/>
            </a:r>
            <a:endParaRPr/>
          </a:p>
        </p:txBody>
      </p:sp>
      <p:sp>
        <p:nvSpPr>
          <p:cNvPr id="375" name="Google Shape;375;p45"/>
          <p:cNvSpPr txBox="1"/>
          <p:nvPr/>
        </p:nvSpPr>
        <p:spPr>
          <a:xfrm>
            <a:off x="398875" y="2047425"/>
            <a:ext cx="6571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accent1"/>
              </a:solidFill>
            </a:endParaRPr>
          </a:p>
          <a:p>
            <a:pPr indent="0" lvl="0" marL="0" rtl="0" algn="l">
              <a:spcBef>
                <a:spcPts val="0"/>
              </a:spcBef>
              <a:spcAft>
                <a:spcPts val="0"/>
              </a:spcAft>
              <a:buNone/>
            </a:pPr>
            <a:r>
              <a:rPr b="1" lang="en" sz="2500">
                <a:solidFill>
                  <a:schemeClr val="accent1"/>
                </a:solidFill>
              </a:rPr>
              <a:t>3) Multivariate Models</a:t>
            </a:r>
            <a:endParaRPr/>
          </a:p>
        </p:txBody>
      </p:sp>
      <p:sp>
        <p:nvSpPr>
          <p:cNvPr id="376" name="Google Shape;376;p45"/>
          <p:cNvSpPr txBox="1"/>
          <p:nvPr/>
        </p:nvSpPr>
        <p:spPr>
          <a:xfrm>
            <a:off x="398875" y="2710575"/>
            <a:ext cx="7397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accent1"/>
              </a:solidFill>
            </a:endParaRPr>
          </a:p>
          <a:p>
            <a:pPr indent="0" lvl="0" marL="0" rtl="0" algn="l">
              <a:spcBef>
                <a:spcPts val="0"/>
              </a:spcBef>
              <a:spcAft>
                <a:spcPts val="0"/>
              </a:spcAft>
              <a:buNone/>
            </a:pPr>
            <a:r>
              <a:rPr b="1" lang="en" sz="2500">
                <a:solidFill>
                  <a:schemeClr val="accent1"/>
                </a:solidFill>
              </a:rPr>
              <a:t>4) Neural Networks</a:t>
            </a:r>
            <a:endParaRPr/>
          </a:p>
        </p:txBody>
      </p:sp>
      <p:sp>
        <p:nvSpPr>
          <p:cNvPr id="377" name="Google Shape;377;p45"/>
          <p:cNvSpPr txBox="1"/>
          <p:nvPr/>
        </p:nvSpPr>
        <p:spPr>
          <a:xfrm>
            <a:off x="433875" y="377235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1"/>
                </a:solidFill>
              </a:rPr>
              <a:t>5) </a:t>
            </a:r>
            <a:r>
              <a:rPr b="1" lang="en" sz="2500">
                <a:solidFill>
                  <a:schemeClr val="accent1"/>
                </a:solidFill>
              </a:rPr>
              <a:t>Ensembling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1" name="Shape 381"/>
        <p:cNvGrpSpPr/>
        <p:nvPr/>
      </p:nvGrpSpPr>
      <p:grpSpPr>
        <a:xfrm>
          <a:off x="0" y="0"/>
          <a:ext cx="0" cy="0"/>
          <a:chOff x="0" y="0"/>
          <a:chExt cx="0" cy="0"/>
        </a:xfrm>
      </p:grpSpPr>
      <p:sp>
        <p:nvSpPr>
          <p:cNvPr id="382" name="Google Shape;382;p46"/>
          <p:cNvSpPr txBox="1"/>
          <p:nvPr/>
        </p:nvSpPr>
        <p:spPr>
          <a:xfrm>
            <a:off x="370575" y="0"/>
            <a:ext cx="8242500" cy="127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3700" u="sng">
                <a:solidFill>
                  <a:schemeClr val="accent4"/>
                </a:solidFill>
              </a:rPr>
              <a:t>Stock Data (12/31/1996 -11/08/2022)</a:t>
            </a:r>
            <a:endParaRPr b="1" i="1" sz="3700" u="sng">
              <a:solidFill>
                <a:schemeClr val="accent4"/>
              </a:solidFill>
            </a:endParaRPr>
          </a:p>
        </p:txBody>
      </p:sp>
      <p:sp>
        <p:nvSpPr>
          <p:cNvPr id="383" name="Google Shape;383;p46"/>
          <p:cNvSpPr txBox="1"/>
          <p:nvPr/>
        </p:nvSpPr>
        <p:spPr>
          <a:xfrm>
            <a:off x="370575" y="1145675"/>
            <a:ext cx="5534400" cy="3343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b="1" lang="en" sz="1900">
                <a:solidFill>
                  <a:schemeClr val="hlink"/>
                </a:solidFill>
                <a:uFill>
                  <a:noFill/>
                </a:uFill>
                <a:hlinkClick r:id="rId3"/>
              </a:rPr>
              <a:t>33 World-Wide Stock Market Indices Data</a:t>
            </a:r>
            <a:endParaRPr b="1" sz="1900">
              <a:solidFill>
                <a:schemeClr val="accent1"/>
              </a:solidFill>
            </a:endParaRPr>
          </a:p>
          <a:p>
            <a:pPr indent="-349250" lvl="1" marL="914400" rtl="0" algn="l">
              <a:spcBef>
                <a:spcPts val="0"/>
              </a:spcBef>
              <a:spcAft>
                <a:spcPts val="0"/>
              </a:spcAft>
              <a:buClr>
                <a:schemeClr val="accent1"/>
              </a:buClr>
              <a:buSzPts val="1900"/>
              <a:buChar char="-"/>
            </a:pPr>
            <a:r>
              <a:rPr b="1" lang="en" sz="1900">
                <a:solidFill>
                  <a:schemeClr val="accent1"/>
                </a:solidFill>
              </a:rPr>
              <a:t>Author: Mukhazar Ahmad</a:t>
            </a:r>
            <a:endParaRPr b="1" sz="1900">
              <a:solidFill>
                <a:schemeClr val="accent1"/>
              </a:solidFill>
            </a:endParaRPr>
          </a:p>
          <a:p>
            <a:pPr indent="-349250" lvl="0" marL="457200" rtl="0" algn="l">
              <a:spcBef>
                <a:spcPts val="0"/>
              </a:spcBef>
              <a:spcAft>
                <a:spcPts val="0"/>
              </a:spcAft>
              <a:buClr>
                <a:schemeClr val="accent1"/>
              </a:buClr>
              <a:buSzPts val="1900"/>
              <a:buChar char="-"/>
            </a:pPr>
            <a:r>
              <a:rPr b="1" lang="en" sz="1900">
                <a:solidFill>
                  <a:schemeClr val="accent1"/>
                </a:solidFill>
              </a:rPr>
              <a:t>Contains:</a:t>
            </a:r>
            <a:endParaRPr b="1" sz="1900">
              <a:solidFill>
                <a:schemeClr val="accent1"/>
              </a:solidFill>
            </a:endParaRPr>
          </a:p>
          <a:p>
            <a:pPr indent="-349250" lvl="1" marL="914400" rtl="0" algn="l">
              <a:spcBef>
                <a:spcPts val="0"/>
              </a:spcBef>
              <a:spcAft>
                <a:spcPts val="0"/>
              </a:spcAft>
              <a:buClr>
                <a:schemeClr val="accent1"/>
              </a:buClr>
              <a:buSzPts val="1900"/>
              <a:buChar char="-"/>
            </a:pPr>
            <a:r>
              <a:rPr b="1" lang="en" sz="1900">
                <a:solidFill>
                  <a:schemeClr val="accent1"/>
                </a:solidFill>
              </a:rPr>
              <a:t>Date</a:t>
            </a:r>
            <a:endParaRPr b="1" sz="1900">
              <a:solidFill>
                <a:schemeClr val="accent1"/>
              </a:solidFill>
            </a:endParaRPr>
          </a:p>
          <a:p>
            <a:pPr indent="-349250" lvl="1" marL="914400" rtl="0" algn="l">
              <a:spcBef>
                <a:spcPts val="0"/>
              </a:spcBef>
              <a:spcAft>
                <a:spcPts val="0"/>
              </a:spcAft>
              <a:buClr>
                <a:schemeClr val="accent1"/>
              </a:buClr>
              <a:buSzPts val="1900"/>
              <a:buChar char="-"/>
            </a:pPr>
            <a:r>
              <a:rPr b="1" lang="en" sz="1900">
                <a:solidFill>
                  <a:schemeClr val="accent1"/>
                </a:solidFill>
              </a:rPr>
              <a:t>High </a:t>
            </a:r>
            <a:endParaRPr b="1" sz="1900">
              <a:solidFill>
                <a:schemeClr val="accent1"/>
              </a:solidFill>
            </a:endParaRPr>
          </a:p>
          <a:p>
            <a:pPr indent="-349250" lvl="1" marL="914400" rtl="0" algn="l">
              <a:spcBef>
                <a:spcPts val="0"/>
              </a:spcBef>
              <a:spcAft>
                <a:spcPts val="0"/>
              </a:spcAft>
              <a:buClr>
                <a:schemeClr val="accent1"/>
              </a:buClr>
              <a:buSzPts val="1900"/>
              <a:buChar char="-"/>
            </a:pPr>
            <a:r>
              <a:rPr b="1" lang="en" sz="1900">
                <a:solidFill>
                  <a:schemeClr val="accent1"/>
                </a:solidFill>
              </a:rPr>
              <a:t>Low</a:t>
            </a:r>
            <a:endParaRPr b="1" sz="1900">
              <a:solidFill>
                <a:schemeClr val="accent1"/>
              </a:solidFill>
            </a:endParaRPr>
          </a:p>
          <a:p>
            <a:pPr indent="-349250" lvl="1" marL="914400" rtl="0" algn="l">
              <a:spcBef>
                <a:spcPts val="0"/>
              </a:spcBef>
              <a:spcAft>
                <a:spcPts val="0"/>
              </a:spcAft>
              <a:buClr>
                <a:schemeClr val="accent1"/>
              </a:buClr>
              <a:buSzPts val="1900"/>
              <a:buChar char="-"/>
            </a:pPr>
            <a:r>
              <a:rPr b="1" lang="en" sz="1900">
                <a:solidFill>
                  <a:schemeClr val="accent1"/>
                </a:solidFill>
              </a:rPr>
              <a:t>Open</a:t>
            </a:r>
            <a:endParaRPr b="1" sz="1900">
              <a:solidFill>
                <a:schemeClr val="accent1"/>
              </a:solidFill>
            </a:endParaRPr>
          </a:p>
          <a:p>
            <a:pPr indent="-349250" lvl="1" marL="914400" rtl="0" algn="l">
              <a:spcBef>
                <a:spcPts val="0"/>
              </a:spcBef>
              <a:spcAft>
                <a:spcPts val="0"/>
              </a:spcAft>
              <a:buClr>
                <a:schemeClr val="accent1"/>
              </a:buClr>
              <a:buSzPts val="1900"/>
              <a:buChar char="-"/>
            </a:pPr>
            <a:r>
              <a:rPr b="1" lang="en" sz="1900">
                <a:solidFill>
                  <a:schemeClr val="accent1"/>
                </a:solidFill>
              </a:rPr>
              <a:t>Close</a:t>
            </a:r>
            <a:endParaRPr b="1" sz="1900">
              <a:solidFill>
                <a:schemeClr val="accent1"/>
              </a:solidFill>
            </a:endParaRPr>
          </a:p>
          <a:p>
            <a:pPr indent="-349250" lvl="1" marL="914400" rtl="0" algn="l">
              <a:spcBef>
                <a:spcPts val="0"/>
              </a:spcBef>
              <a:spcAft>
                <a:spcPts val="0"/>
              </a:spcAft>
              <a:buClr>
                <a:schemeClr val="accent1"/>
              </a:buClr>
              <a:buSzPts val="1900"/>
              <a:buChar char="-"/>
            </a:pPr>
            <a:r>
              <a:rPr b="1" lang="en" sz="1900">
                <a:solidFill>
                  <a:schemeClr val="accent1"/>
                </a:solidFill>
              </a:rPr>
              <a:t>Volume</a:t>
            </a:r>
            <a:endParaRPr b="1" sz="1900">
              <a:solidFill>
                <a:schemeClr val="accent1"/>
              </a:solidFill>
            </a:endParaRPr>
          </a:p>
          <a:p>
            <a:pPr indent="-349250" lvl="1" marL="914400" rtl="0" algn="l">
              <a:spcBef>
                <a:spcPts val="0"/>
              </a:spcBef>
              <a:spcAft>
                <a:spcPts val="0"/>
              </a:spcAft>
              <a:buClr>
                <a:schemeClr val="accent1"/>
              </a:buClr>
              <a:buSzPts val="1900"/>
              <a:buChar char="-"/>
            </a:pPr>
            <a:r>
              <a:rPr b="1" lang="en" sz="1900">
                <a:solidFill>
                  <a:schemeClr val="accent1"/>
                </a:solidFill>
              </a:rPr>
              <a:t>Adj Close</a:t>
            </a:r>
            <a:endParaRPr b="1" sz="1900">
              <a:solidFill>
                <a:schemeClr val="accent1"/>
              </a:solidFill>
            </a:endParaRPr>
          </a:p>
        </p:txBody>
      </p:sp>
      <p:pic>
        <p:nvPicPr>
          <p:cNvPr id="384" name="Google Shape;384;p46"/>
          <p:cNvPicPr preferRelativeResize="0"/>
          <p:nvPr/>
        </p:nvPicPr>
        <p:blipFill>
          <a:blip r:embed="rId4">
            <a:alphaModFix/>
          </a:blip>
          <a:stretch>
            <a:fillRect/>
          </a:stretch>
        </p:blipFill>
        <p:spPr>
          <a:xfrm>
            <a:off x="5904974" y="1276800"/>
            <a:ext cx="3063000" cy="2624199"/>
          </a:xfrm>
          <a:prstGeom prst="rect">
            <a:avLst/>
          </a:prstGeom>
          <a:noFill/>
          <a:ln>
            <a:noFill/>
          </a:ln>
        </p:spPr>
      </p:pic>
      <p:sp>
        <p:nvSpPr>
          <p:cNvPr id="385" name="Google Shape;385;p46"/>
          <p:cNvSpPr txBox="1"/>
          <p:nvPr/>
        </p:nvSpPr>
        <p:spPr>
          <a:xfrm>
            <a:off x="5936475" y="39010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1"/>
                </a:solidFill>
              </a:rPr>
              <a:t>https://www.kaggle.com/datasets/mukhazarahmad/worldwide-stock-market-indices-data</a:t>
            </a:r>
            <a:endParaRPr sz="10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9" name="Shape 389"/>
        <p:cNvGrpSpPr/>
        <p:nvPr/>
      </p:nvGrpSpPr>
      <p:grpSpPr>
        <a:xfrm>
          <a:off x="0" y="0"/>
          <a:ext cx="0" cy="0"/>
          <a:chOff x="0" y="0"/>
          <a:chExt cx="0" cy="0"/>
        </a:xfrm>
      </p:grpSpPr>
      <p:sp>
        <p:nvSpPr>
          <p:cNvPr id="390" name="Google Shape;390;p47"/>
          <p:cNvSpPr txBox="1"/>
          <p:nvPr/>
        </p:nvSpPr>
        <p:spPr>
          <a:xfrm>
            <a:off x="185250" y="-152400"/>
            <a:ext cx="87735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Data Cleaning</a:t>
            </a:r>
            <a:endParaRPr b="1" i="1" sz="3700" u="sng">
              <a:solidFill>
                <a:schemeClr val="accent4"/>
              </a:solidFill>
            </a:endParaRPr>
          </a:p>
        </p:txBody>
      </p:sp>
      <p:pic>
        <p:nvPicPr>
          <p:cNvPr id="391" name="Google Shape;391;p47"/>
          <p:cNvPicPr preferRelativeResize="0"/>
          <p:nvPr/>
        </p:nvPicPr>
        <p:blipFill>
          <a:blip r:embed="rId3">
            <a:alphaModFix/>
          </a:blip>
          <a:stretch>
            <a:fillRect/>
          </a:stretch>
        </p:blipFill>
        <p:spPr>
          <a:xfrm>
            <a:off x="1957375" y="862925"/>
            <a:ext cx="5229225" cy="2895600"/>
          </a:xfrm>
          <a:prstGeom prst="rect">
            <a:avLst/>
          </a:prstGeom>
          <a:noFill/>
          <a:ln>
            <a:noFill/>
          </a:ln>
        </p:spPr>
      </p:pic>
      <p:sp>
        <p:nvSpPr>
          <p:cNvPr id="392" name="Google Shape;392;p47"/>
          <p:cNvSpPr txBox="1"/>
          <p:nvPr/>
        </p:nvSpPr>
        <p:spPr>
          <a:xfrm>
            <a:off x="621888" y="3834725"/>
            <a:ext cx="79002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700">
                <a:solidFill>
                  <a:schemeClr val="accent1"/>
                </a:solidFill>
                <a:latin typeface="Inter"/>
                <a:ea typeface="Inter"/>
                <a:cs typeface="Inter"/>
                <a:sym typeface="Inter"/>
              </a:rPr>
              <a:t>Snapshot of dataset, columns 41 -80</a:t>
            </a:r>
            <a:endParaRPr b="1" i="1" sz="1700">
              <a:solidFill>
                <a:schemeClr val="accent1"/>
              </a:solidFill>
              <a:latin typeface="Inter"/>
              <a:ea typeface="Inter"/>
              <a:cs typeface="Inter"/>
              <a:sym typeface="Inter"/>
            </a:endParaRPr>
          </a:p>
          <a:p>
            <a:pPr indent="0" lvl="0" marL="0" rtl="0" algn="ctr">
              <a:spcBef>
                <a:spcPts val="0"/>
              </a:spcBef>
              <a:spcAft>
                <a:spcPts val="0"/>
              </a:spcAft>
              <a:buNone/>
            </a:pPr>
            <a:r>
              <a:t/>
            </a:r>
            <a:endParaRPr b="1" i="1" sz="1700">
              <a:solidFill>
                <a:schemeClr val="accent1"/>
              </a:solidFill>
              <a:latin typeface="Inter"/>
              <a:ea typeface="Inter"/>
              <a:cs typeface="Inter"/>
              <a:sym typeface="Inter"/>
            </a:endParaRPr>
          </a:p>
          <a:p>
            <a:pPr indent="0" lvl="0" marL="0" rtl="0" algn="ctr">
              <a:spcBef>
                <a:spcPts val="0"/>
              </a:spcBef>
              <a:spcAft>
                <a:spcPts val="0"/>
              </a:spcAft>
              <a:buNone/>
            </a:pPr>
            <a:r>
              <a:rPr b="1" i="1" lang="en" sz="1700">
                <a:solidFill>
                  <a:srgbClr val="9900FF"/>
                </a:solidFill>
                <a:latin typeface="Inter"/>
                <a:ea typeface="Inter"/>
                <a:cs typeface="Inter"/>
                <a:sym typeface="Inter"/>
              </a:rPr>
              <a:t>NA Values Throughout Dataset</a:t>
            </a:r>
            <a:endParaRPr b="1" i="1" sz="1700">
              <a:solidFill>
                <a:srgbClr val="9900FF"/>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6" name="Shape 396"/>
        <p:cNvGrpSpPr/>
        <p:nvPr/>
      </p:nvGrpSpPr>
      <p:grpSpPr>
        <a:xfrm>
          <a:off x="0" y="0"/>
          <a:ext cx="0" cy="0"/>
          <a:chOff x="0" y="0"/>
          <a:chExt cx="0" cy="0"/>
        </a:xfrm>
      </p:grpSpPr>
      <p:sp>
        <p:nvSpPr>
          <p:cNvPr id="397" name="Google Shape;397;p48"/>
          <p:cNvSpPr txBox="1"/>
          <p:nvPr/>
        </p:nvSpPr>
        <p:spPr>
          <a:xfrm>
            <a:off x="185250" y="-152400"/>
            <a:ext cx="87735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Data Cleaning</a:t>
            </a:r>
            <a:endParaRPr b="1" i="1" sz="3700" u="sng">
              <a:solidFill>
                <a:schemeClr val="accent4"/>
              </a:solidFill>
            </a:endParaRPr>
          </a:p>
        </p:txBody>
      </p:sp>
      <p:sp>
        <p:nvSpPr>
          <p:cNvPr id="398" name="Google Shape;398;p48"/>
          <p:cNvSpPr txBox="1"/>
          <p:nvPr/>
        </p:nvSpPr>
        <p:spPr>
          <a:xfrm>
            <a:off x="99151" y="3514613"/>
            <a:ext cx="42213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700">
                <a:solidFill>
                  <a:schemeClr val="accent1"/>
                </a:solidFill>
                <a:latin typeface="Inter"/>
                <a:ea typeface="Inter"/>
                <a:cs typeface="Inter"/>
                <a:sym typeface="Inter"/>
              </a:rPr>
              <a:t>Removed columns with NA&gt;12%</a:t>
            </a:r>
            <a:endParaRPr b="1" i="1" sz="1700">
              <a:solidFill>
                <a:srgbClr val="9900FF"/>
              </a:solidFill>
              <a:latin typeface="Inter"/>
              <a:ea typeface="Inter"/>
              <a:cs typeface="Inter"/>
              <a:sym typeface="Inter"/>
            </a:endParaRPr>
          </a:p>
        </p:txBody>
      </p:sp>
      <p:pic>
        <p:nvPicPr>
          <p:cNvPr id="399" name="Google Shape;399;p48"/>
          <p:cNvPicPr preferRelativeResize="0"/>
          <p:nvPr/>
        </p:nvPicPr>
        <p:blipFill>
          <a:blip r:embed="rId3">
            <a:alphaModFix/>
          </a:blip>
          <a:stretch>
            <a:fillRect/>
          </a:stretch>
        </p:blipFill>
        <p:spPr>
          <a:xfrm>
            <a:off x="99150" y="1087388"/>
            <a:ext cx="4221150" cy="2337400"/>
          </a:xfrm>
          <a:prstGeom prst="rect">
            <a:avLst/>
          </a:prstGeom>
          <a:noFill/>
          <a:ln>
            <a:noFill/>
          </a:ln>
        </p:spPr>
      </p:pic>
      <p:pic>
        <p:nvPicPr>
          <p:cNvPr id="400" name="Google Shape;400;p48"/>
          <p:cNvPicPr preferRelativeResize="0"/>
          <p:nvPr/>
        </p:nvPicPr>
        <p:blipFill>
          <a:blip r:embed="rId4">
            <a:alphaModFix/>
          </a:blip>
          <a:stretch>
            <a:fillRect/>
          </a:stretch>
        </p:blipFill>
        <p:spPr>
          <a:xfrm>
            <a:off x="4899750" y="1087388"/>
            <a:ext cx="4055080" cy="2337400"/>
          </a:xfrm>
          <a:prstGeom prst="rect">
            <a:avLst/>
          </a:prstGeom>
          <a:noFill/>
          <a:ln>
            <a:noFill/>
          </a:ln>
        </p:spPr>
      </p:pic>
      <p:sp>
        <p:nvSpPr>
          <p:cNvPr id="401" name="Google Shape;401;p48"/>
          <p:cNvSpPr txBox="1"/>
          <p:nvPr/>
        </p:nvSpPr>
        <p:spPr>
          <a:xfrm>
            <a:off x="4823551" y="3514613"/>
            <a:ext cx="42213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700">
                <a:solidFill>
                  <a:schemeClr val="accent1"/>
                </a:solidFill>
                <a:latin typeface="Inter"/>
                <a:ea typeface="Inter"/>
                <a:cs typeface="Inter"/>
                <a:sym typeface="Inter"/>
              </a:rPr>
              <a:t>Rolling mean (k=3) imputed to remaining NA values</a:t>
            </a:r>
            <a:endParaRPr b="1" i="1" sz="1700">
              <a:solidFill>
                <a:srgbClr val="9900FF"/>
              </a:solidFill>
              <a:latin typeface="Inter"/>
              <a:ea typeface="Inter"/>
              <a:cs typeface="Inter"/>
              <a:sym typeface="Inter"/>
            </a:endParaRPr>
          </a:p>
        </p:txBody>
      </p:sp>
      <p:sp>
        <p:nvSpPr>
          <p:cNvPr id="402" name="Google Shape;402;p48"/>
          <p:cNvSpPr txBox="1"/>
          <p:nvPr/>
        </p:nvSpPr>
        <p:spPr>
          <a:xfrm>
            <a:off x="2857650" y="4317700"/>
            <a:ext cx="3473700" cy="54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00FFFF"/>
                </a:solidFill>
                <a:latin typeface="Inter"/>
                <a:ea typeface="Inter"/>
                <a:cs typeface="Inter"/>
                <a:sym typeface="Inter"/>
              </a:rPr>
              <a:t>Remaining</a:t>
            </a:r>
            <a:r>
              <a:rPr b="1" lang="en" sz="1900">
                <a:solidFill>
                  <a:srgbClr val="00FFFF"/>
                </a:solidFill>
                <a:latin typeface="Inter"/>
                <a:ea typeface="Inter"/>
                <a:cs typeface="Inter"/>
                <a:sym typeface="Inter"/>
              </a:rPr>
              <a:t> NA values were omitted</a:t>
            </a:r>
            <a:endParaRPr b="1" sz="1900">
              <a:solidFill>
                <a:srgbClr val="00FFFF"/>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6" name="Shape 406"/>
        <p:cNvGrpSpPr/>
        <p:nvPr/>
      </p:nvGrpSpPr>
      <p:grpSpPr>
        <a:xfrm>
          <a:off x="0" y="0"/>
          <a:ext cx="0" cy="0"/>
          <a:chOff x="0" y="0"/>
          <a:chExt cx="0" cy="0"/>
        </a:xfrm>
      </p:grpSpPr>
      <p:sp>
        <p:nvSpPr>
          <p:cNvPr id="407" name="Google Shape;407;p49"/>
          <p:cNvSpPr txBox="1"/>
          <p:nvPr/>
        </p:nvSpPr>
        <p:spPr>
          <a:xfrm>
            <a:off x="185250" y="-152400"/>
            <a:ext cx="8773500" cy="12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700" u="sng">
                <a:solidFill>
                  <a:schemeClr val="accent4"/>
                </a:solidFill>
              </a:rPr>
              <a:t>Variable Selection</a:t>
            </a:r>
            <a:endParaRPr b="1" i="1" sz="3700" u="sng">
              <a:solidFill>
                <a:schemeClr val="accent4"/>
              </a:solidFill>
            </a:endParaRPr>
          </a:p>
        </p:txBody>
      </p:sp>
      <p:sp>
        <p:nvSpPr>
          <p:cNvPr id="408" name="Google Shape;408;p49"/>
          <p:cNvSpPr txBox="1"/>
          <p:nvPr/>
        </p:nvSpPr>
        <p:spPr>
          <a:xfrm>
            <a:off x="1088850" y="972000"/>
            <a:ext cx="6966300" cy="127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accent4"/>
              </a:buClr>
              <a:buSzPts val="2000"/>
              <a:buFont typeface="Inter"/>
              <a:buAutoNum type="arabicParenR"/>
            </a:pPr>
            <a:r>
              <a:rPr b="1" i="1" lang="en" sz="2000">
                <a:solidFill>
                  <a:schemeClr val="accent4"/>
                </a:solidFill>
                <a:latin typeface="Inter"/>
                <a:ea typeface="Inter"/>
                <a:cs typeface="Inter"/>
                <a:sym typeface="Inter"/>
              </a:rPr>
              <a:t>IXIC (US Nasdaq) and KS11 (South Korea KOSPI) attributes selected</a:t>
            </a:r>
            <a:endParaRPr b="1" i="1" sz="2000">
              <a:solidFill>
                <a:schemeClr val="accent4"/>
              </a:solidFill>
              <a:latin typeface="Inter"/>
              <a:ea typeface="Inter"/>
              <a:cs typeface="Inter"/>
              <a:sym typeface="Inter"/>
            </a:endParaRPr>
          </a:p>
        </p:txBody>
      </p:sp>
      <p:sp>
        <p:nvSpPr>
          <p:cNvPr id="409" name="Google Shape;409;p49"/>
          <p:cNvSpPr txBox="1"/>
          <p:nvPr/>
        </p:nvSpPr>
        <p:spPr>
          <a:xfrm>
            <a:off x="1130675" y="1915200"/>
            <a:ext cx="6966300" cy="12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chemeClr val="accent4"/>
                </a:solidFill>
                <a:latin typeface="Inter"/>
                <a:ea typeface="Inter"/>
                <a:cs typeface="Inter"/>
                <a:sym typeface="Inter"/>
              </a:rPr>
              <a:t>2)  Attributes further reduced to </a:t>
            </a:r>
            <a:r>
              <a:rPr b="1" i="1" lang="en" sz="2000">
                <a:solidFill>
                  <a:srgbClr val="FFFF00"/>
                </a:solidFill>
                <a:latin typeface="Inter"/>
                <a:ea typeface="Inter"/>
                <a:cs typeface="Inter"/>
                <a:sym typeface="Inter"/>
              </a:rPr>
              <a:t>Open</a:t>
            </a:r>
            <a:r>
              <a:rPr b="1" i="1" lang="en" sz="2000">
                <a:solidFill>
                  <a:schemeClr val="accent4"/>
                </a:solidFill>
                <a:latin typeface="Inter"/>
                <a:ea typeface="Inter"/>
                <a:cs typeface="Inter"/>
                <a:sym typeface="Inter"/>
              </a:rPr>
              <a:t> and </a:t>
            </a:r>
            <a:r>
              <a:rPr b="1" i="1" lang="en" sz="2000">
                <a:solidFill>
                  <a:srgbClr val="FFFF00"/>
                </a:solidFill>
                <a:latin typeface="Inter"/>
                <a:ea typeface="Inter"/>
                <a:cs typeface="Inter"/>
                <a:sym typeface="Inter"/>
              </a:rPr>
              <a:t>Volume</a:t>
            </a:r>
            <a:r>
              <a:rPr b="1" i="1" lang="en" sz="2000">
                <a:solidFill>
                  <a:schemeClr val="accent4"/>
                </a:solidFill>
                <a:latin typeface="Inter"/>
                <a:ea typeface="Inter"/>
                <a:cs typeface="Inter"/>
                <a:sym typeface="Inter"/>
              </a:rPr>
              <a:t> to</a:t>
            </a:r>
            <a:endParaRPr b="1" i="1" sz="2000">
              <a:solidFill>
                <a:schemeClr val="accent4"/>
              </a:solidFill>
              <a:latin typeface="Inter"/>
              <a:ea typeface="Inter"/>
              <a:cs typeface="Inter"/>
              <a:sym typeface="Inter"/>
            </a:endParaRPr>
          </a:p>
          <a:p>
            <a:pPr indent="0" lvl="0" marL="0" rtl="0" algn="l">
              <a:spcBef>
                <a:spcPts val="0"/>
              </a:spcBef>
              <a:spcAft>
                <a:spcPts val="0"/>
              </a:spcAft>
              <a:buNone/>
            </a:pPr>
            <a:r>
              <a:rPr b="1" i="1" lang="en" sz="2000">
                <a:solidFill>
                  <a:schemeClr val="accent4"/>
                </a:solidFill>
                <a:latin typeface="Inter"/>
                <a:ea typeface="Inter"/>
                <a:cs typeface="Inter"/>
                <a:sym typeface="Inter"/>
              </a:rPr>
              <a:t>	address multicollinearity</a:t>
            </a:r>
            <a:endParaRPr b="1" i="1" sz="2000">
              <a:solidFill>
                <a:schemeClr val="accent4"/>
              </a:solidFill>
              <a:latin typeface="Inter"/>
              <a:ea typeface="Inter"/>
              <a:cs typeface="Inter"/>
              <a:sym typeface="Inter"/>
            </a:endParaRPr>
          </a:p>
        </p:txBody>
      </p:sp>
      <p:pic>
        <p:nvPicPr>
          <p:cNvPr id="410" name="Google Shape;410;p49"/>
          <p:cNvPicPr preferRelativeResize="0"/>
          <p:nvPr/>
        </p:nvPicPr>
        <p:blipFill>
          <a:blip r:embed="rId3">
            <a:alphaModFix/>
          </a:blip>
          <a:stretch>
            <a:fillRect/>
          </a:stretch>
        </p:blipFill>
        <p:spPr>
          <a:xfrm>
            <a:off x="488750" y="2814550"/>
            <a:ext cx="2979225" cy="1815175"/>
          </a:xfrm>
          <a:prstGeom prst="rect">
            <a:avLst/>
          </a:prstGeom>
          <a:noFill/>
          <a:ln>
            <a:noFill/>
          </a:ln>
        </p:spPr>
      </p:pic>
      <p:pic>
        <p:nvPicPr>
          <p:cNvPr id="411" name="Google Shape;411;p49"/>
          <p:cNvPicPr preferRelativeResize="0"/>
          <p:nvPr/>
        </p:nvPicPr>
        <p:blipFill>
          <a:blip r:embed="rId4">
            <a:alphaModFix/>
          </a:blip>
          <a:stretch>
            <a:fillRect/>
          </a:stretch>
        </p:blipFill>
        <p:spPr>
          <a:xfrm>
            <a:off x="5705700" y="2814550"/>
            <a:ext cx="2979226" cy="1818155"/>
          </a:xfrm>
          <a:prstGeom prst="rect">
            <a:avLst/>
          </a:prstGeom>
          <a:noFill/>
          <a:ln>
            <a:noFill/>
          </a:ln>
        </p:spPr>
      </p:pic>
      <p:sp>
        <p:nvSpPr>
          <p:cNvPr id="412" name="Google Shape;412;p49"/>
          <p:cNvSpPr txBox="1"/>
          <p:nvPr/>
        </p:nvSpPr>
        <p:spPr>
          <a:xfrm>
            <a:off x="3562025" y="2897400"/>
            <a:ext cx="2012100" cy="17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00FF00"/>
                </a:solidFill>
                <a:latin typeface="Inter"/>
                <a:ea typeface="Inter"/>
                <a:cs typeface="Inter"/>
                <a:sym typeface="Inter"/>
              </a:rPr>
              <a:t>Notice Open displays collinearity with all variables except Volume</a:t>
            </a:r>
            <a:endParaRPr b="1" i="1" sz="1200">
              <a:solidFill>
                <a:srgbClr val="00FF00"/>
              </a:solidFill>
              <a:latin typeface="Inter"/>
              <a:ea typeface="Inter"/>
              <a:cs typeface="Inter"/>
              <a:sym typeface="Inter"/>
            </a:endParaRPr>
          </a:p>
        </p:txBody>
      </p:sp>
      <p:sp>
        <p:nvSpPr>
          <p:cNvPr id="413" name="Google Shape;413;p49"/>
          <p:cNvSpPr/>
          <p:nvPr/>
        </p:nvSpPr>
        <p:spPr>
          <a:xfrm>
            <a:off x="6795000" y="2802850"/>
            <a:ext cx="474000" cy="18684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4" name="Google Shape;414;p49"/>
          <p:cNvSpPr/>
          <p:nvPr/>
        </p:nvSpPr>
        <p:spPr>
          <a:xfrm>
            <a:off x="1585247" y="2802850"/>
            <a:ext cx="474000" cy="18684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